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  <p:sldId id="29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8D99E2-8CC2-4CDB-BDAA-8DF21B9591E6}" type="datetimeFigureOut">
              <a:rPr lang="ru-RU" smtClean="0"/>
              <a:pPr/>
              <a:t>03.10.2019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04DDA7-6970-4BF4-B327-7BEBBB5795B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7851648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«</a:t>
            </a:r>
            <a:r>
              <a:rPr lang="ru-RU" sz="2400" dirty="0" err="1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Гунибская</a:t>
            </a:r>
            <a: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СОШ»</a:t>
            </a:r>
            <a:br>
              <a:rPr lang="ru-RU" sz="240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268760"/>
            <a:ext cx="7854696" cy="525658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Урок-викторина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«Путешествие в мир математики»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для учащихся 9-го класса</a:t>
            </a:r>
          </a:p>
          <a:p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разработки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математики I категории</a:t>
            </a:r>
          </a:p>
          <a:p>
            <a:r>
              <a:rPr lang="ru-RU" sz="18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Муртазалиева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Х.М. </a:t>
            </a:r>
          </a:p>
          <a:p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Гуниб</a:t>
            </a:r>
          </a:p>
          <a:p>
            <a:pPr algn="ctr"/>
            <a:r>
              <a:rPr lang="ru-RU" sz="1800" dirty="0" smtClean="0">
                <a:solidFill>
                  <a:schemeClr val="bg1"/>
                </a:solidFill>
              </a:rPr>
              <a:t>2017 год</a:t>
            </a:r>
          </a:p>
          <a:p>
            <a:endParaRPr lang="ru-RU" sz="1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Купюра евро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 </a:t>
            </a:r>
            <a:r>
              <a:rPr lang="ru-RU" dirty="0" smtClean="0"/>
              <a:t>Подлинность купюры евро можно проверить по её серийному номеру, состоящему из буквы и одиннадцати цифр. Ещё один способ проверки заключается в подобном складывании цифр, но без буквы. Результат из одной буквы и цифры должен соответствовать определённой стране, так как евро печатают в разных странах. Например, для Германии это X2.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 fontScale="85000" lnSpcReduction="20000"/>
          </a:bodyPr>
          <a:lstStyle/>
          <a:p>
            <a:pPr lvl="0"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200" dirty="0" smtClean="0"/>
              <a:t>Эта геометрическая фигура, образованная пересечением трёх равных кругов радиуса </a:t>
            </a:r>
            <a:r>
              <a:rPr lang="ru-RU" sz="3200" dirty="0" err="1" smtClean="0"/>
              <a:t>a</a:t>
            </a:r>
            <a:r>
              <a:rPr lang="ru-RU" sz="3200" dirty="0" smtClean="0"/>
              <a:t> с центрами в вершинах равностороннего треугольника со стороной </a:t>
            </a:r>
            <a:r>
              <a:rPr lang="ru-RU" sz="3200" dirty="0" err="1" smtClean="0"/>
              <a:t>a</a:t>
            </a:r>
            <a:r>
              <a:rPr lang="ru-RU" sz="3200" dirty="0" smtClean="0"/>
              <a:t>. На основе какой геометрической фигуры взято такое сверло, чтобы получать квадратные отверстия.</a:t>
            </a:r>
          </a:p>
          <a:p>
            <a:pPr algn="just">
              <a:buNone/>
            </a:pPr>
            <a:endParaRPr lang="ru-RU" sz="4000" dirty="0" smtClean="0"/>
          </a:p>
          <a:p>
            <a:pPr lvl="0" algn="just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/>
              <a:t>ВАРИАНТЫ ОТВЕТОВ:</a:t>
            </a:r>
            <a:r>
              <a:rPr lang="ru-RU" sz="4000" dirty="0" smtClean="0"/>
              <a:t> </a:t>
            </a:r>
          </a:p>
          <a:p>
            <a:r>
              <a:rPr lang="ru-RU" sz="3200" dirty="0" smtClean="0"/>
              <a:t>Треугольник </a:t>
            </a:r>
            <a:r>
              <a:rPr lang="ru-RU" sz="3200" dirty="0" err="1" smtClean="0"/>
              <a:t>Рёло</a:t>
            </a:r>
            <a:endParaRPr lang="ru-RU" sz="3200" dirty="0" smtClean="0"/>
          </a:p>
          <a:p>
            <a:r>
              <a:rPr lang="ru-RU" sz="3200" dirty="0" smtClean="0"/>
              <a:t>Египетский треугольник</a:t>
            </a:r>
          </a:p>
          <a:p>
            <a:r>
              <a:rPr lang="ru-RU" sz="3200" dirty="0" smtClean="0"/>
              <a:t>Шестигранник </a:t>
            </a:r>
          </a:p>
          <a:p>
            <a:r>
              <a:rPr lang="ru-RU" sz="3200" dirty="0" smtClean="0"/>
              <a:t>Восьмигранник</a:t>
            </a:r>
          </a:p>
          <a:p>
            <a:endParaRPr lang="ru-RU" sz="4000" dirty="0" smtClean="0"/>
          </a:p>
          <a:p>
            <a:pPr lvl="0" algn="just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5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08104" y="3429000"/>
            <a:ext cx="3188692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Треугольник </a:t>
            </a:r>
            <a:r>
              <a:rPr lang="ru-RU" dirty="0" err="1" smtClean="0"/>
              <a:t>Рёло</a:t>
            </a: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dirty="0" smtClean="0"/>
              <a:t>Сверло, сделанное на основе треугольника </a:t>
            </a:r>
            <a:r>
              <a:rPr lang="ru-RU" dirty="0" err="1" smtClean="0"/>
              <a:t>Рёло</a:t>
            </a:r>
            <a:r>
              <a:rPr lang="ru-RU" dirty="0" smtClean="0"/>
              <a:t>, позволяет сверлить квадратные отверстия (с неточностью в 2%).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600" dirty="0" smtClean="0"/>
              <a:t>У числа Пи есть два неофициальных праздника. Первый — 14 марта, потому что этот день в Америке записывается как 3.14. Второй записывается в европейском формате (в виде обыкновенной дроби). В каком месяце празднуется второй неофициальный праздник числа Пи.</a:t>
            </a:r>
          </a:p>
          <a:p>
            <a:pPr lvl="0"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/>
              <a:t>ВАРИАНТЫ ОТВЕТОВ:</a:t>
            </a:r>
            <a:r>
              <a:rPr lang="ru-RU" sz="3600" dirty="0" smtClean="0"/>
              <a:t> </a:t>
            </a:r>
          </a:p>
          <a:p>
            <a:r>
              <a:rPr lang="ru-RU" sz="2800" dirty="0" smtClean="0"/>
              <a:t>Июнь</a:t>
            </a:r>
          </a:p>
          <a:p>
            <a:r>
              <a:rPr lang="ru-RU" sz="2800" dirty="0" smtClean="0"/>
              <a:t>Июль</a:t>
            </a:r>
          </a:p>
          <a:p>
            <a:r>
              <a:rPr lang="ru-RU" sz="2800" dirty="0" smtClean="0"/>
              <a:t>Август</a:t>
            </a:r>
          </a:p>
          <a:p>
            <a:r>
              <a:rPr lang="ru-RU" sz="2800" dirty="0" smtClean="0"/>
              <a:t>Апрель</a:t>
            </a:r>
          </a:p>
          <a:p>
            <a:pPr lvl="0" algn="just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6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6056" y="3789040"/>
            <a:ext cx="3221707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Июль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200" dirty="0" smtClean="0"/>
              <a:t>Значение дроби 22/7 является достаточно популярным приближённым значением числа Пи.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smtClean="0"/>
              <a:t>В раннем детстве этот человек познакомился с математикой, когда на его комнату не хватило обоев. Какой математик постигал основы науки по обоям в комнате? 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Андрей Колмогоров</a:t>
            </a:r>
          </a:p>
          <a:p>
            <a:r>
              <a:rPr lang="ru-RU" dirty="0" smtClean="0"/>
              <a:t>Михаил Остроградский</a:t>
            </a:r>
          </a:p>
          <a:p>
            <a:r>
              <a:rPr lang="ru-RU" dirty="0" smtClean="0"/>
              <a:t>Софья Ковалевская</a:t>
            </a:r>
          </a:p>
          <a:p>
            <a:r>
              <a:rPr lang="ru-RU" dirty="0" smtClean="0"/>
              <a:t>Ольга </a:t>
            </a:r>
            <a:r>
              <a:rPr lang="ru-RU" dirty="0" err="1" smtClean="0"/>
              <a:t>Ладыженская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7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024" y="2924944"/>
            <a:ext cx="3719795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ПРАВИЛЬНЫЙ</a:t>
            </a:r>
            <a:r>
              <a:rPr lang="ru-RU" b="1" dirty="0" smtClean="0"/>
              <a:t> ОТВЕТ:</a:t>
            </a:r>
            <a:r>
              <a:rPr lang="ru-RU" dirty="0" smtClean="0"/>
              <a:t> Софья Ковалевская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ПОЯСНЕНИЕ:  </a:t>
            </a:r>
            <a:r>
              <a:rPr lang="ru-RU" dirty="0" smtClean="0"/>
              <a:t>Софья Ковалевская познакомилась с математикой в раннем детстве, когда на её комнату не хватило обоев, вместо которых были наклеены листы с лекциями Остроградского о дифференциальном и интегральном исчислении.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dirty="0" smtClean="0"/>
              <a:t>В одном штате был выпущен билль, законодательно устанавливающий значение числа Пи равным 3,2. Где пытались законодательно округлить число Пи?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Калифорния</a:t>
            </a:r>
          </a:p>
          <a:p>
            <a:r>
              <a:rPr lang="ru-RU" dirty="0" smtClean="0"/>
              <a:t>Миннесота</a:t>
            </a:r>
          </a:p>
          <a:p>
            <a:r>
              <a:rPr lang="ru-RU" dirty="0" smtClean="0"/>
              <a:t>Мэн</a:t>
            </a:r>
          </a:p>
          <a:p>
            <a:r>
              <a:rPr lang="ru-RU" dirty="0" smtClean="0"/>
              <a:t>Индиана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8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27984" y="3140968"/>
            <a:ext cx="4329261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Индиана </a:t>
            </a:r>
          </a:p>
          <a:p>
            <a:pPr>
              <a:buNone/>
            </a:pPr>
            <a:endParaRPr lang="ru-RU" dirty="0" smtClean="0"/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200" dirty="0" smtClean="0"/>
              <a:t>Данный билль не стал законом благодаря своевременному вмешательству профессора университета в 1897 году.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smtClean="0"/>
              <a:t>Используемая нами система счисления возникла по причине того, что у человека на руках 10 пальцев. Способность к абстрактному счёту появилась у людей не сразу, а использовать для счёта именно пальцы оказалось удобнее всего. Как называется эта система счисления? 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</a:t>
            </a:r>
            <a:r>
              <a:rPr lang="ru-RU" dirty="0" smtClean="0"/>
              <a:t>:</a:t>
            </a:r>
          </a:p>
          <a:p>
            <a:r>
              <a:rPr lang="ru-RU" dirty="0" smtClean="0"/>
              <a:t>Десятеричная</a:t>
            </a:r>
          </a:p>
          <a:p>
            <a:r>
              <a:rPr lang="ru-RU" dirty="0" smtClean="0"/>
              <a:t>Двоичная</a:t>
            </a:r>
          </a:p>
          <a:p>
            <a:r>
              <a:rPr lang="ru-RU" dirty="0" err="1" smtClean="0"/>
              <a:t>Двадцатиричная</a:t>
            </a:r>
            <a:endParaRPr lang="ru-RU" dirty="0" smtClean="0"/>
          </a:p>
          <a:p>
            <a:r>
              <a:rPr lang="ru-RU" dirty="0" smtClean="0"/>
              <a:t>Десятичная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9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0032" y="3356992"/>
            <a:ext cx="3766145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4792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Правила игры:</a:t>
            </a:r>
            <a:endParaRPr lang="ru-RU" i="1" dirty="0" smtClean="0"/>
          </a:p>
          <a:p>
            <a:pPr algn="just"/>
            <a:r>
              <a:rPr lang="ru-RU" dirty="0" smtClean="0"/>
              <a:t>Задача каждой команды набрать как можно большее количество баллов. Для этого необходимо правильно ответить на вопросы 2-х отборочных туров и в финальной игре.</a:t>
            </a:r>
          </a:p>
          <a:p>
            <a:pPr algn="just"/>
            <a:r>
              <a:rPr lang="ru-RU" dirty="0" smtClean="0"/>
              <a:t>В отборочных турах за каждый вопрос команда может получить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 </a:t>
            </a:r>
            <a:r>
              <a:rPr lang="ru-RU" dirty="0" smtClean="0"/>
              <a:t>балл, на обдумывание дается одна минута, отвечает та команда, которая быстрее поднимет руку. Если команда ответила правильно, то она выбирает следующий вопрос. За каждой командой закреплены по 2 консультанта, они ведут подсчет баллов, если команда отвечает правильно – баллы прибавляются, если неправильно – вычитаются.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Десятичная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dirty="0" smtClean="0"/>
              <a:t>Цивилизация майя и независимо от них чукчи исторически использовали </a:t>
            </a:r>
            <a:r>
              <a:rPr lang="ru-RU" dirty="0" err="1" smtClean="0"/>
              <a:t>двадцатичную</a:t>
            </a:r>
            <a:r>
              <a:rPr lang="ru-RU" dirty="0" smtClean="0"/>
              <a:t> систему счисления, применяя пальцы не только рук, но и ног. В основе распространённых в древних Шумере и Вавилоне двенадцатеричной и </a:t>
            </a:r>
            <a:r>
              <a:rPr lang="ru-RU" dirty="0" err="1" smtClean="0"/>
              <a:t>шестидесятиричной</a:t>
            </a:r>
            <a:r>
              <a:rPr lang="ru-RU" dirty="0" smtClean="0"/>
              <a:t> систем тоже было использование рук: большим пальцем отсчитывались фаланги других пальцев ладони, число которых равно 12.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616624"/>
          </a:xfrm>
        </p:spPr>
        <p:txBody>
          <a:bodyPr>
            <a:normAutofit fontScale="85000" lnSpcReduction="10000"/>
          </a:bodyPr>
          <a:lstStyle/>
          <a:p>
            <a:pPr lvl="0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sz="3200" dirty="0" smtClean="0"/>
              <a:t>Листья на ветке растения всегда располагаются в строгом порядке, отстоя друг от друга на определённый угол по или против часовой стрелки. Величина угла разная у различных растений, но её всегда можно описать дробью. Какой математической последовательностью описывается расположение листьев на ветках растений?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ВАРИАНТЫ ОТВЕТОВ:</a:t>
            </a:r>
            <a:r>
              <a:rPr lang="ru-RU" sz="3200" dirty="0" smtClean="0"/>
              <a:t> </a:t>
            </a:r>
          </a:p>
          <a:p>
            <a:r>
              <a:rPr lang="ru-RU" sz="2800" dirty="0" smtClean="0"/>
              <a:t>Числа из ряда Фурье</a:t>
            </a:r>
          </a:p>
          <a:p>
            <a:r>
              <a:rPr lang="ru-RU" sz="2800" dirty="0" smtClean="0"/>
              <a:t>Числа из ряда Тейлора</a:t>
            </a:r>
          </a:p>
          <a:p>
            <a:r>
              <a:rPr lang="ru-RU" sz="2800" dirty="0" smtClean="0"/>
              <a:t>Числа из ряда Фибоначчи</a:t>
            </a:r>
          </a:p>
          <a:p>
            <a:r>
              <a:rPr lang="ru-RU" sz="2800" dirty="0" smtClean="0"/>
              <a:t>Числа из ряда </a:t>
            </a:r>
            <a:r>
              <a:rPr lang="ru-RU" sz="2800" dirty="0" err="1" smtClean="0"/>
              <a:t>Маклорена</a:t>
            </a:r>
            <a:endParaRPr lang="ru-RU" sz="2800" dirty="0" smtClean="0"/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10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788024" y="3789040"/>
            <a:ext cx="3168749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ru-RU" b="1" dirty="0" smtClean="0"/>
              <a:t>ПРАВИЛЬНЫЙ ОТВЕТ:</a:t>
            </a:r>
            <a:r>
              <a:rPr lang="ru-RU" dirty="0" smtClean="0"/>
              <a:t> Числа из ряда Фибоначчи. 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dirty="0" smtClean="0"/>
              <a:t>Например, у бука этот угол равен 1/3, или 120°, у дуба и абрикоса — 2/5, у груши и тополя — 3/8, у ивы и миндаля — 5/13 и т.д. Такое расположение позволяет листьям наиболее эффективно получать влагу и солнечный свет.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ТУР</a:t>
            </a:r>
          </a:p>
          <a:p>
            <a:pPr algn="just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3600" dirty="0" smtClean="0"/>
              <a:t>Эти насекомые способны объяснять друг другу путь к пище, умеют считать и выполнять простейшие арифметические действия. Какие насекомые способны разговаривать, считать и выполнять простейшие арифметические действия? </a:t>
            </a:r>
          </a:p>
          <a:p>
            <a:pPr>
              <a:buNone/>
            </a:pPr>
            <a:r>
              <a:rPr lang="ru-RU" sz="4000" b="1" dirty="0" smtClean="0"/>
              <a:t>ВАРИАНТЫ ОТВЕТОВ:</a:t>
            </a:r>
            <a:r>
              <a:rPr lang="ru-RU" sz="4000" dirty="0" smtClean="0"/>
              <a:t> </a:t>
            </a:r>
          </a:p>
          <a:p>
            <a:r>
              <a:rPr lang="ru-RU" sz="3200" dirty="0" smtClean="0"/>
              <a:t>Таракан</a:t>
            </a:r>
          </a:p>
          <a:p>
            <a:r>
              <a:rPr lang="ru-RU" sz="3200" dirty="0" smtClean="0"/>
              <a:t>Дождевой червь</a:t>
            </a:r>
          </a:p>
          <a:p>
            <a:r>
              <a:rPr lang="ru-RU" sz="3200" dirty="0" smtClean="0"/>
              <a:t>Паук</a:t>
            </a:r>
          </a:p>
          <a:p>
            <a:r>
              <a:rPr lang="ru-RU" sz="3200" dirty="0" smtClean="0"/>
              <a:t>Муравей</a:t>
            </a:r>
          </a:p>
          <a:p>
            <a:pPr lvl="0" algn="just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1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20072" y="4049688"/>
            <a:ext cx="3705324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Муравей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dirty="0" smtClean="0"/>
              <a:t>Когда муравей-разведчик находит еду в специально сконструированном лабиринте, он возвращается и объясняет, как пройти к ней, другим муравьям. Если в это время заменить лабиринт на аналогичный, то есть убрать </a:t>
            </a:r>
            <a:r>
              <a:rPr lang="ru-RU" dirty="0" err="1" smtClean="0"/>
              <a:t>феромоновый</a:t>
            </a:r>
            <a:r>
              <a:rPr lang="ru-RU" dirty="0" smtClean="0"/>
              <a:t> след, сородичи разведчика все равно найдут пищу. В другом эксперименте разведчик ищет в лабиринте из многих одинаковых ответвлений, и после его объяснений другие насекомые сразу бегут к обозначенному ответвлению. А если сначала приучить разведчика к тому, что пища с большей вероятностью будет находиться в 10, 20 и так далее ответвлениях, муравьи принимают их за базовые и начинают ориентироваться, прибавляя или отнимая от них нужное число, то есть используют систему, аналогичную римским цифрам.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dirty="0" smtClean="0"/>
              <a:t>В 1997 году на одном из военных судов произошел сбой программы «</a:t>
            </a:r>
            <a:r>
              <a:rPr lang="ru-RU" dirty="0" err="1" smtClean="0"/>
              <a:t>Smart</a:t>
            </a:r>
            <a:r>
              <a:rPr lang="ru-RU" dirty="0" smtClean="0"/>
              <a:t> </a:t>
            </a:r>
            <a:r>
              <a:rPr lang="ru-RU" dirty="0" err="1" smtClean="0"/>
              <a:t>Ship</a:t>
            </a:r>
            <a:r>
              <a:rPr lang="ru-RU" dirty="0" smtClean="0"/>
              <a:t>». В результате какой ошибки произошел сбой.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Умножение на нуль</a:t>
            </a:r>
          </a:p>
          <a:p>
            <a:r>
              <a:rPr lang="ru-RU" dirty="0" smtClean="0"/>
              <a:t>Деление на нуль</a:t>
            </a:r>
          </a:p>
          <a:p>
            <a:r>
              <a:rPr lang="ru-RU" dirty="0" smtClean="0"/>
              <a:t>Слишком большое число</a:t>
            </a:r>
          </a:p>
          <a:p>
            <a:r>
              <a:rPr lang="ru-RU" dirty="0" smtClean="0"/>
              <a:t>Слишком маленькое число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2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0032" y="2636912"/>
            <a:ext cx="4283968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Деление на нуль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dirty="0" smtClean="0"/>
              <a:t>Это вывело из строя все приборы на борту военного корабля США </a:t>
            </a:r>
            <a:r>
              <a:rPr lang="ru-RU" dirty="0" err="1" smtClean="0"/>
              <a:t>Йорктаун</a:t>
            </a:r>
            <a:r>
              <a:rPr lang="ru-RU" dirty="0" smtClean="0"/>
              <a:t>. Этот случай на кое-то время затмил все интересные факты из истории математики.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ru-RU" dirty="0" smtClean="0"/>
              <a:t>Максимальное число, которое можно записать римскими цифрами, не нарушая правил Шварцмана (правил записи римских цифр) — 3999 (MMMCMXCIX) — больше трех цифр подряд писать нельзя. Какое число нельзя записать римскими цифрами.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Нет такого числа</a:t>
            </a:r>
          </a:p>
          <a:p>
            <a:r>
              <a:rPr lang="ru-RU" dirty="0" smtClean="0"/>
              <a:t>0</a:t>
            </a:r>
          </a:p>
          <a:p>
            <a:r>
              <a:rPr lang="ru-RU" dirty="0" smtClean="0"/>
              <a:t>155</a:t>
            </a:r>
          </a:p>
          <a:p>
            <a:r>
              <a:rPr lang="ru-RU" dirty="0" smtClean="0"/>
              <a:t>322</a:t>
            </a:r>
          </a:p>
          <a:p>
            <a:endParaRPr lang="ru-RU" dirty="0" smtClean="0"/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3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99992" y="3284984"/>
            <a:ext cx="4251920" cy="3573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600" dirty="0" smtClean="0"/>
              <a:t>Ноль – единственное число, которое нельзя написать римскими цифрами.</a:t>
            </a:r>
          </a:p>
          <a:p>
            <a:pPr algn="just">
              <a:buNone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600" dirty="0" smtClean="0"/>
              <a:t>Если это число помножить на себя самого, то получится интересное число 12 345 678 987 654 321.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sz="3600" dirty="0" smtClean="0"/>
              <a:t>11111111</a:t>
            </a:r>
          </a:p>
          <a:p>
            <a:r>
              <a:rPr lang="ru-RU" sz="3600" dirty="0" smtClean="0"/>
              <a:t>111111111</a:t>
            </a:r>
          </a:p>
          <a:p>
            <a:r>
              <a:rPr lang="ru-RU" sz="3600" dirty="0" smtClean="0"/>
              <a:t>1111111</a:t>
            </a:r>
          </a:p>
          <a:p>
            <a:r>
              <a:rPr lang="ru-RU" sz="3600" dirty="0" smtClean="0"/>
              <a:t>111111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7944" y="3717032"/>
            <a:ext cx="4410546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dirty="0" smtClean="0"/>
              <a:t>В 19 веке российские университеты не принимали женщин-ученых, а чтобы эмигрировать, девушка должна была иметь согласие отца или мужа. Чтобы получить возможность заниматься наукой, этой женщине пришлось заключить фиктивный брак и уехать из своей страны. Кто это?</a:t>
            </a:r>
          </a:p>
          <a:p>
            <a:pPr lvl="0" algn="just"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Нина </a:t>
            </a:r>
            <a:r>
              <a:rPr lang="ru-RU" dirty="0" err="1" smtClean="0"/>
              <a:t>Бари</a:t>
            </a:r>
            <a:endParaRPr lang="ru-RU" dirty="0" smtClean="0"/>
          </a:p>
          <a:p>
            <a:r>
              <a:rPr lang="ru-RU" dirty="0" smtClean="0"/>
              <a:t>Ольга </a:t>
            </a:r>
            <a:r>
              <a:rPr lang="ru-RU" dirty="0" err="1" smtClean="0"/>
              <a:t>Ладыженская</a:t>
            </a:r>
            <a:endParaRPr lang="ru-RU" dirty="0" smtClean="0"/>
          </a:p>
          <a:p>
            <a:r>
              <a:rPr lang="ru-RU" dirty="0" smtClean="0"/>
              <a:t>Софья Ковалевская</a:t>
            </a:r>
          </a:p>
          <a:p>
            <a:r>
              <a:rPr lang="ru-RU" dirty="0" smtClean="0"/>
              <a:t>Надежда </a:t>
            </a:r>
            <a:r>
              <a:rPr lang="ru-RU" dirty="0" err="1" smtClean="0"/>
              <a:t>Гернет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188640"/>
            <a:ext cx="26642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1 тур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6" name="Рисунок 5" descr="1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92080" y="3861048"/>
            <a:ext cx="3024336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r>
              <a:rPr lang="ru-RU" b="1" dirty="0" smtClean="0"/>
              <a:t>ПРАВИЛЬНЫЙ ОТВЕТ:</a:t>
            </a:r>
            <a:r>
              <a:rPr lang="ru-RU" dirty="0" smtClean="0"/>
              <a:t> </a:t>
            </a:r>
            <a:r>
              <a:rPr lang="ru-RU" sz="3600" dirty="0" smtClean="0"/>
              <a:t>111 111 111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600" dirty="0" smtClean="0"/>
              <a:t>Все числа сначала возрастают, а потом убывают по порядку.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</a:t>
            </a:r>
            <a:r>
              <a:rPr lang="ru-RU" dirty="0" smtClean="0"/>
              <a:t>В тайванском городе </a:t>
            </a:r>
            <a:r>
              <a:rPr lang="ru-RU" dirty="0" err="1" smtClean="0"/>
              <a:t>Тайбэй</a:t>
            </a:r>
            <a:r>
              <a:rPr lang="ru-RU" dirty="0" smtClean="0"/>
              <a:t> жителям разрешено упускать одну цифру. Какую?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4</a:t>
            </a:r>
          </a:p>
          <a:p>
            <a:r>
              <a:rPr lang="ru-RU" dirty="0" smtClean="0"/>
              <a:t>5</a:t>
            </a:r>
          </a:p>
          <a:p>
            <a:r>
              <a:rPr lang="ru-RU" dirty="0" smtClean="0"/>
              <a:t>6</a:t>
            </a:r>
          </a:p>
          <a:p>
            <a:r>
              <a:rPr lang="ru-RU" dirty="0" smtClean="0"/>
              <a:t>7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5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9912" y="2780928"/>
            <a:ext cx="4611707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</a:t>
            </a:r>
            <a:r>
              <a:rPr lang="ru-RU" sz="4000" dirty="0" smtClean="0"/>
              <a:t>4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 </a:t>
            </a:r>
            <a:r>
              <a:rPr lang="ru-RU" sz="3600" dirty="0" smtClean="0"/>
              <a:t>Поскольку на китайском языке слово «четыре» звучит тождественно слову «смерть». По этой причине во многих зданиях города четвертый этаж отсутствует.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16</a:t>
            </a:r>
            <a:r>
              <a:rPr lang="ru-RU" sz="2800" dirty="0" smtClean="0"/>
              <a:t>. </a:t>
            </a:r>
            <a:r>
              <a:rPr lang="ru-RU" sz="3600" dirty="0" smtClean="0"/>
              <a:t>Это число стало считаться несчастливым из-за библейского сказания. Что это за число.</a:t>
            </a:r>
          </a:p>
          <a:p>
            <a:pPr lvl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6</a:t>
            </a:r>
          </a:p>
          <a:p>
            <a:r>
              <a:rPr lang="ru-RU" dirty="0" smtClean="0"/>
              <a:t>12</a:t>
            </a:r>
          </a:p>
          <a:p>
            <a:r>
              <a:rPr lang="ru-RU" dirty="0" smtClean="0"/>
              <a:t>13</a:t>
            </a:r>
          </a:p>
          <a:p>
            <a:r>
              <a:rPr lang="ru-RU" dirty="0" smtClean="0"/>
              <a:t>33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4008" y="3068960"/>
            <a:ext cx="3960440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</a:t>
            </a:r>
            <a:r>
              <a:rPr lang="ru-RU" sz="4000" dirty="0" smtClean="0"/>
              <a:t>13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 </a:t>
            </a:r>
            <a:r>
              <a:rPr lang="ru-RU" sz="3200" dirty="0" smtClean="0"/>
              <a:t>Число тринадцать, предположительно, стало считаться несчастливым из-за библейского сказания о Тайной Вечери, где присутствовало именно тринадцать человек. Причем тринадцатым был Иуда Искариот.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17. </a:t>
            </a:r>
            <a:r>
              <a:rPr lang="ru-RU" sz="3200" dirty="0" smtClean="0"/>
              <a:t>Немец Эрнст Куммер - большой знаток теории чисел, оперировавший сложнейшими математическими понятиями. Но у него был один «математический» недостаток.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Не умел работать с циркулем</a:t>
            </a:r>
          </a:p>
          <a:p>
            <a:r>
              <a:rPr lang="ru-RU" dirty="0" smtClean="0"/>
              <a:t>Не мог совершать простейшие арифметические действия.</a:t>
            </a:r>
          </a:p>
          <a:p>
            <a:r>
              <a:rPr lang="ru-RU" dirty="0" smtClean="0"/>
              <a:t>Не умел работать с транспортиром</a:t>
            </a:r>
          </a:p>
          <a:p>
            <a:r>
              <a:rPr lang="ru-RU" dirty="0" smtClean="0"/>
              <a:t>Не умел писать знак «бесконечность»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767736" y="2924944"/>
            <a:ext cx="2376264" cy="1497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</a:t>
            </a:r>
            <a:r>
              <a:rPr lang="ru-RU" sz="3200" dirty="0" smtClean="0"/>
              <a:t>Не мог совершать простейшие арифметические действия. 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 </a:t>
            </a:r>
            <a:r>
              <a:rPr lang="ru-RU" sz="3200" dirty="0" smtClean="0"/>
              <a:t>Однажды, ведя лекцию, он замешкался, пытаясь перемножить 7 на 9. Студенты в шутку подсказали ему два варианта, и оба неверных – 61 и 66.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794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ФИНАЛ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278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18. </a:t>
            </a:r>
            <a:r>
              <a:rPr lang="ru-RU" dirty="0" smtClean="0"/>
              <a:t>Религиозные евреи стараются избегать христианской символики и вообще знаков, похожих на крест. На какую букву они заменили знак «плюс».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ВАРИАНТЫ ОТВЕТОВ: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/>
              <a:t>Т</a:t>
            </a:r>
          </a:p>
          <a:p>
            <a:r>
              <a:rPr lang="en-US" sz="2000" dirty="0" smtClean="0"/>
              <a:t>L</a:t>
            </a:r>
            <a:endParaRPr lang="ru-RU" sz="2000" dirty="0" smtClean="0"/>
          </a:p>
          <a:p>
            <a:r>
              <a:rPr lang="ru-RU" sz="2000" dirty="0" smtClean="0"/>
              <a:t>П</a:t>
            </a:r>
          </a:p>
          <a:p>
            <a:r>
              <a:rPr lang="en-US" sz="2000" dirty="0" smtClean="0"/>
              <a:t>Y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8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7944" y="2852936"/>
            <a:ext cx="3960440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Т</a:t>
            </a:r>
          </a:p>
          <a:p>
            <a:pPr>
              <a:buNone/>
            </a:pPr>
            <a:endParaRPr lang="ru-RU" dirty="0" smtClean="0"/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200" dirty="0" smtClean="0"/>
              <a:t>Например, ученики израильских школ вместо знака «плюс» пишут знак, повторяющий перевёрнутую букву «т».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19. </a:t>
            </a:r>
            <a:r>
              <a:rPr lang="ru-RU" dirty="0" smtClean="0"/>
              <a:t>Одна знакомая дама просила Эйнштейна позвонить ей, но предупредила, что номер ее телефона очень сложно запомнить. Но Эйнштейн запомнил как «две дюжины и 19 в квадрате». Какой номер телефона был у дамы.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13-13-361</a:t>
            </a:r>
          </a:p>
          <a:p>
            <a:r>
              <a:rPr lang="ru-RU" dirty="0" smtClean="0"/>
              <a:t>24-361</a:t>
            </a:r>
          </a:p>
          <a:p>
            <a:r>
              <a:rPr lang="ru-RU" dirty="0" smtClean="0"/>
              <a:t>10-10-324</a:t>
            </a:r>
          </a:p>
          <a:p>
            <a:r>
              <a:rPr lang="ru-RU" dirty="0" smtClean="0"/>
              <a:t>100-324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19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2040" y="3212976"/>
            <a:ext cx="3255615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319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Софья Ковалевская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 </a:t>
            </a:r>
            <a:r>
              <a:rPr lang="ru-RU" sz="3200" dirty="0" smtClean="0"/>
              <a:t>Так как отец Софьи был категорически против, она вышла замуж за молодого учёного Владимира Ковалевского. Хотя в итоге их брак стал фактическим, и у них родилась дочь.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r>
              <a:rPr lang="ru-RU" b="1" dirty="0" smtClean="0"/>
              <a:t>ПРАВИЛЬНЫЙ ОТВЕТ:</a:t>
            </a:r>
            <a:r>
              <a:rPr lang="ru-RU" dirty="0" smtClean="0"/>
              <a:t> </a:t>
            </a:r>
            <a:r>
              <a:rPr lang="ru-RU" sz="4000" dirty="0" smtClean="0"/>
              <a:t>24-361</a:t>
            </a:r>
          </a:p>
          <a:p>
            <a:pPr>
              <a:buNone/>
            </a:pPr>
            <a:endParaRPr lang="ru-RU" dirty="0" smtClean="0"/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200" dirty="0" smtClean="0"/>
              <a:t>Одна знакомая дама просила Эйнштейна позвонить ей, но предупредила, что номер ее телефона очень сложно запомнить: — 24-361. Запомнили? Повторите! Удивленный Эйнштейн ответил: — Конечно, запомнил! Две дюжины и 19 в квадрате.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20. </a:t>
            </a:r>
            <a:r>
              <a:rPr lang="ru-RU" dirty="0" smtClean="0"/>
              <a:t>Если сложить последовательно все цифры от 1 до 100, то какое число получится в сумме.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6060</a:t>
            </a:r>
          </a:p>
          <a:p>
            <a:r>
              <a:rPr lang="ru-RU" dirty="0" smtClean="0"/>
              <a:t>5000</a:t>
            </a:r>
          </a:p>
          <a:p>
            <a:r>
              <a:rPr lang="ru-RU" dirty="0" smtClean="0"/>
              <a:t>5050</a:t>
            </a:r>
          </a:p>
          <a:p>
            <a:r>
              <a:rPr lang="ru-RU" dirty="0" smtClean="0"/>
              <a:t>1050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20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427984" y="2420888"/>
            <a:ext cx="3753197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5050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sz="3600" dirty="0" smtClean="0"/>
              <a:t>Сумма арифметической прогрессии первых ста членов.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8642"/>
          <a:stretch>
            <a:fillRect/>
          </a:stretch>
        </p:blipFill>
        <p:spPr bwMode="auto">
          <a:xfrm>
            <a:off x="827584" y="1052736"/>
            <a:ext cx="7776864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847928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dirty="0" smtClean="0"/>
              <a:t>Этот человек является прототипом героя фильма «Игры разума». Кто это?</a:t>
            </a:r>
          </a:p>
          <a:p>
            <a:pPr lvl="0"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Мартин </a:t>
            </a:r>
            <a:r>
              <a:rPr lang="ru-RU" dirty="0" err="1" smtClean="0"/>
              <a:t>Айгнер</a:t>
            </a:r>
            <a:endParaRPr lang="ru-RU" dirty="0" smtClean="0"/>
          </a:p>
          <a:p>
            <a:r>
              <a:rPr lang="ru-RU" dirty="0" smtClean="0"/>
              <a:t>Джон </a:t>
            </a:r>
            <a:r>
              <a:rPr lang="ru-RU" dirty="0" err="1" smtClean="0"/>
              <a:t>Нэш</a:t>
            </a:r>
            <a:endParaRPr lang="ru-RU" dirty="0" smtClean="0"/>
          </a:p>
          <a:p>
            <a:r>
              <a:rPr lang="ru-RU" dirty="0" smtClean="0"/>
              <a:t>Джеймс </a:t>
            </a:r>
            <a:r>
              <a:rPr lang="ru-RU" dirty="0" err="1" smtClean="0"/>
              <a:t>Александер</a:t>
            </a:r>
            <a:endParaRPr lang="ru-RU" dirty="0" smtClean="0"/>
          </a:p>
          <a:p>
            <a:r>
              <a:rPr lang="ru-RU" dirty="0" smtClean="0"/>
              <a:t>Ларс Альфорс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2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67944" y="3284984"/>
            <a:ext cx="4360123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ПРАВИЛЬНЫЙ ОТВЕТ:</a:t>
            </a:r>
            <a:r>
              <a:rPr lang="ru-RU" dirty="0" smtClean="0"/>
              <a:t> Джон </a:t>
            </a:r>
            <a:r>
              <a:rPr lang="ru-RU" dirty="0" err="1" smtClean="0"/>
              <a:t>Нэш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 </a:t>
            </a:r>
            <a:r>
              <a:rPr lang="ru-RU" dirty="0" smtClean="0"/>
              <a:t>Он получил одно из самых лаконичных рекомендательных писем из университета. Преподаватель написал в ней одну строчку: «Этот человек — гений!».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dirty="0" smtClean="0"/>
              <a:t>Английский математик </a:t>
            </a:r>
            <a:r>
              <a:rPr lang="ru-RU" sz="3600" dirty="0" err="1" smtClean="0"/>
              <a:t>Абрахам</a:t>
            </a:r>
            <a:r>
              <a:rPr lang="ru-RU" sz="3600" dirty="0" smtClean="0"/>
              <a:t> де Муавр в престарелом возрасте однажды обнаружил, что продолжительность его сна растёт на 15 минут в день. С помощью каких подсчетов он определил дату своей смерти?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ВАРИАНТЫ ОТВЕТОВ:</a:t>
            </a:r>
            <a:r>
              <a:rPr lang="ru-RU" dirty="0" smtClean="0"/>
              <a:t> </a:t>
            </a:r>
          </a:p>
          <a:p>
            <a:r>
              <a:rPr lang="ru-RU" dirty="0" smtClean="0"/>
              <a:t>Геометрическая прогрессия</a:t>
            </a:r>
          </a:p>
          <a:p>
            <a:r>
              <a:rPr lang="ru-RU" dirty="0" smtClean="0"/>
              <a:t>Закономерность случайных явлений</a:t>
            </a:r>
          </a:p>
          <a:p>
            <a:r>
              <a:rPr lang="ru-RU" dirty="0" smtClean="0"/>
              <a:t>Закон больших чисел</a:t>
            </a:r>
          </a:p>
          <a:p>
            <a:r>
              <a:rPr lang="ru-RU" dirty="0" smtClean="0"/>
              <a:t>Арифметическая прогрессия</a:t>
            </a:r>
            <a:endParaRPr lang="ru-RU" dirty="0"/>
          </a:p>
        </p:txBody>
      </p:sp>
      <p:pic>
        <p:nvPicPr>
          <p:cNvPr id="5" name="Рисунок 4" descr="3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3933056"/>
            <a:ext cx="2843808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/>
          <a:lstStyle/>
          <a:p>
            <a:r>
              <a:rPr lang="ru-RU" b="1" dirty="0" smtClean="0"/>
              <a:t>ПРАВИЛЬНЫЙ ОТВЕТ:</a:t>
            </a:r>
            <a:r>
              <a:rPr lang="ru-RU" dirty="0" smtClean="0"/>
              <a:t> Арифметическая прогрессия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ПОЯСНЕНИЕ:</a:t>
            </a:r>
            <a:r>
              <a:rPr lang="ru-RU" b="1" dirty="0" smtClean="0"/>
              <a:t> </a:t>
            </a:r>
            <a:r>
              <a:rPr lang="ru-RU" dirty="0" smtClean="0"/>
              <a:t>Составив арифметическую прогрессию, он определил дату продолжительности своего сна, когда она достигла бы 24 часов — 27 ноября 1754 года. В этот день он и умер.</a:t>
            </a:r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3200" dirty="0" smtClean="0"/>
              <a:t>Один из способов проверки подлинности: нужно заменить букву в серийном номере на её порядковый номер в латинском алфавите, сложить это число с остальными цифрами, затем складывать цифры результата, пока не получим одну цифру. Если эта цифра — 8, то вещь подлинная. Какая это вещь?</a:t>
            </a:r>
          </a:p>
          <a:p>
            <a:pPr>
              <a:buNone/>
            </a:pPr>
            <a:endParaRPr lang="ru-RU" sz="3200" b="1" dirty="0" smtClean="0"/>
          </a:p>
          <a:p>
            <a:pPr>
              <a:buNone/>
            </a:pPr>
            <a:r>
              <a:rPr lang="ru-RU" sz="3200" b="1" dirty="0" smtClean="0"/>
              <a:t>ВАРИАНТЫ ОТВЕТОВ:</a:t>
            </a:r>
            <a:r>
              <a:rPr lang="ru-RU" sz="3200" dirty="0" smtClean="0"/>
              <a:t> </a:t>
            </a:r>
          </a:p>
          <a:p>
            <a:r>
              <a:rPr lang="ru-RU" sz="2800" dirty="0" smtClean="0"/>
              <a:t>Свидетельство о рождении</a:t>
            </a:r>
          </a:p>
          <a:p>
            <a:r>
              <a:rPr lang="ru-RU" sz="2800" dirty="0" smtClean="0"/>
              <a:t>Билет на самолет</a:t>
            </a:r>
          </a:p>
          <a:p>
            <a:r>
              <a:rPr lang="ru-RU" sz="2800" dirty="0" smtClean="0"/>
              <a:t>Купюра евро</a:t>
            </a:r>
          </a:p>
          <a:p>
            <a:r>
              <a:rPr lang="ru-RU" sz="2800" dirty="0" smtClean="0"/>
              <a:t>Ценные бумаги</a:t>
            </a:r>
          </a:p>
          <a:p>
            <a:pPr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48065" y="3861048"/>
            <a:ext cx="280831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1522</Words>
  <Application>Microsoft Office PowerPoint</Application>
  <PresentationFormat>Экран (4:3)</PresentationFormat>
  <Paragraphs>229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Поток</vt:lpstr>
      <vt:lpstr>Муниципальное бюджетное общеобразовательное учреждение «Гунибская СОШ»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ФИНАЛ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«Лицей №2»</dc:title>
  <dc:creator>DNA7 X86</dc:creator>
  <cp:lastModifiedBy>1</cp:lastModifiedBy>
  <cp:revision>12</cp:revision>
  <dcterms:created xsi:type="dcterms:W3CDTF">2014-08-07T14:29:25Z</dcterms:created>
  <dcterms:modified xsi:type="dcterms:W3CDTF">2019-10-03T15:18:28Z</dcterms:modified>
</cp:coreProperties>
</file>