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60" r:id="rId1"/>
  </p:sldMasterIdLst>
  <p:sldIdLst>
    <p:sldId id="275" r:id="rId2"/>
    <p:sldId id="268" r:id="rId3"/>
    <p:sldId id="269" r:id="rId4"/>
    <p:sldId id="266" r:id="rId5"/>
    <p:sldId id="270" r:id="rId6"/>
    <p:sldId id="271" r:id="rId7"/>
    <p:sldId id="272" r:id="rId8"/>
    <p:sldId id="279" r:id="rId9"/>
    <p:sldId id="281" r:id="rId10"/>
    <p:sldId id="276" r:id="rId11"/>
    <p:sldId id="277" r:id="rId12"/>
    <p:sldId id="278" r:id="rId13"/>
    <p:sldId id="256" r:id="rId14"/>
    <p:sldId id="257" r:id="rId15"/>
    <p:sldId id="258" r:id="rId16"/>
    <p:sldId id="259" r:id="rId17"/>
    <p:sldId id="260" r:id="rId18"/>
    <p:sldId id="261" r:id="rId19"/>
    <p:sldId id="262" r:id="rId20"/>
    <p:sldId id="263" r:id="rId21"/>
    <p:sldId id="264" r:id="rId22"/>
    <p:sldId id="265" r:id="rId23"/>
    <p:sldId id="280" r:id="rId24"/>
    <p:sldId id="282" r:id="rId25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F8D66"/>
    <a:srgbClr val="96061E"/>
    <a:srgbClr val="74285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23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7"/>
          <p:cNvSpPr>
            <a:spLocks noChangeArrowheads="1"/>
          </p:cNvSpPr>
          <p:nvPr/>
        </p:nvSpPr>
        <p:spPr bwMode="auto">
          <a:xfrm>
            <a:off x="609600" y="1219200"/>
            <a:ext cx="7924800" cy="9144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25400" cap="flat" cmpd="sng">
            <a:solidFill>
              <a:schemeClr val="accent1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5" name="Line 8"/>
          <p:cNvSpPr>
            <a:spLocks noChangeShapeType="1"/>
          </p:cNvSpPr>
          <p:nvPr/>
        </p:nvSpPr>
        <p:spPr bwMode="auto">
          <a:xfrm>
            <a:off x="1981200" y="3962400"/>
            <a:ext cx="6511925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963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4400" y="1524000"/>
            <a:ext cx="7623175" cy="1752600"/>
          </a:xfrm>
        </p:spPr>
        <p:txBody>
          <a:bodyPr/>
          <a:lstStyle>
            <a:lvl1pPr>
              <a:defRPr sz="5000"/>
            </a:lvl1pPr>
          </a:lstStyle>
          <a:p>
            <a:r>
              <a:rPr lang="ru-RU" altLang="en-US"/>
              <a:t>Образец заголовка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981200" y="3962400"/>
            <a:ext cx="65532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800"/>
            </a:lvl1pPr>
          </a:lstStyle>
          <a:p>
            <a:r>
              <a:rPr lang="ru-RU" altLang="en-US"/>
              <a:t>Образец подзаголовка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E6F734-BA11-41DB-A704-4B3FEAF3D8BB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1747A0-BBC2-455E-A10D-80F00096A77D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BFDFA5E-A3E7-4699-86FD-4FB3FA6FE68E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FEFE96-7287-4E41-87A3-4326592A82A0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A12B4A-83D9-4355-AF12-025484B455BD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84C67C-D027-47B1-875E-1144C2492CED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30725"/>
          </a:xfrm>
        </p:spPr>
        <p:txBody>
          <a:bodyPr/>
          <a:lstStyle/>
          <a:p>
            <a:pPr lvl="0"/>
            <a:endParaRPr lang="ru-RU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01EF49-02AA-4DF7-9B2E-0EDF0A71C80A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032BF18-DAD0-4ECC-B43B-99307C35F58E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43820DA-0FA5-42AD-B6AD-4B4189CA7AEE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973AB9-1A40-4ED2-A4A8-65ABBC5A6C46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60E48E-0B46-4478-BE57-7371BAC5545B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D877D7-D1F4-4891-8155-3DB7BFA15830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7C0A45-0A08-4163-9CA4-29D7E4D3184F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9B0A40-29F5-4284-BCAD-5A43FBA0781F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CCBF72-F290-4305-929F-D184825FD318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957FF7-ACA2-4DF0-97EC-D766E9B7BD8D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F76B70-2502-4CED-B492-CCDE24F6CD8E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19BC3F-A3A2-427D-A3AA-702C391EB16E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E2A879-4F73-494A-9A41-087F310E3C9E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02C815-09E0-4DCD-B2C0-D5B1CE545CDA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1BFCA5-BF3B-4203-9545-F5A32B4DB58F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855D244-E1E3-4410-BE71-82490C224152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683F70-7BD5-4DBC-88F2-D5A97781608C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727B9AA-EB4C-49B9-A6EA-93FAB5E1B6A9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en-US" smtClean="0"/>
              <a:t>Образец текста</a:t>
            </a:r>
          </a:p>
          <a:p>
            <a:pPr lvl="1"/>
            <a:r>
              <a:rPr lang="ru-RU" altLang="en-US" smtClean="0"/>
              <a:t>Второй уровень</a:t>
            </a:r>
          </a:p>
          <a:p>
            <a:pPr lvl="2"/>
            <a:r>
              <a:rPr lang="ru-RU" altLang="en-US" smtClean="0"/>
              <a:t>Третий уровень</a:t>
            </a:r>
          </a:p>
          <a:p>
            <a:pPr lvl="3"/>
            <a:r>
              <a:rPr lang="ru-RU" altLang="en-US" smtClean="0"/>
              <a:t>Четвертый уровень</a:t>
            </a:r>
          </a:p>
          <a:p>
            <a:pPr lvl="4"/>
            <a:r>
              <a:rPr lang="ru-RU" altLang="en-US" smtClean="0"/>
              <a:t>Пятый уровень</a:t>
            </a:r>
          </a:p>
        </p:txBody>
      </p:sp>
      <p:sp>
        <p:nvSpPr>
          <p:cNvPr id="6861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+mj-lt"/>
              </a:defRPr>
            </a:lvl1pPr>
          </a:lstStyle>
          <a:p>
            <a:pPr>
              <a:defRPr/>
            </a:pPr>
            <a:fld id="{B937B66B-9CF9-4F4B-A7D5-0C3DC5B44B18}" type="datetimeFigureOut">
              <a:rPr lang="ru-RU"/>
              <a:pPr>
                <a:defRPr/>
              </a:pPr>
              <a:t>22.01.2015</a:t>
            </a:fld>
            <a:endParaRPr lang="ru-RU" altLang="en-US"/>
          </a:p>
        </p:txBody>
      </p:sp>
      <p:sp>
        <p:nvSpPr>
          <p:cNvPr id="6861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+mj-lt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861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+mj-lt"/>
              </a:defRPr>
            </a:lvl1pPr>
          </a:lstStyle>
          <a:p>
            <a:pPr>
              <a:defRPr/>
            </a:pPr>
            <a:fld id="{B15084DB-AC81-45F2-8685-272748C376AD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  <p:sp>
        <p:nvSpPr>
          <p:cNvPr id="68615" name="Freeform 7"/>
          <p:cNvSpPr>
            <a:spLocks noChangeArrowheads="1"/>
          </p:cNvSpPr>
          <p:nvPr/>
        </p:nvSpPr>
        <p:spPr bwMode="auto">
          <a:xfrm>
            <a:off x="381000" y="228600"/>
            <a:ext cx="8229600" cy="6096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19050" cap="flat" cmpd="sng">
            <a:solidFill>
              <a:schemeClr val="accent1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8616" name="Line 8"/>
          <p:cNvSpPr>
            <a:spLocks noChangeShapeType="1"/>
          </p:cNvSpPr>
          <p:nvPr/>
        </p:nvSpPr>
        <p:spPr bwMode="auto">
          <a:xfrm>
            <a:off x="457200" y="6172200"/>
            <a:ext cx="8229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73" r:id="rId1"/>
    <p:sldLayoutId id="2147483872" r:id="rId2"/>
    <p:sldLayoutId id="2147483871" r:id="rId3"/>
    <p:sldLayoutId id="2147483870" r:id="rId4"/>
    <p:sldLayoutId id="2147483869" r:id="rId5"/>
    <p:sldLayoutId id="2147483868" r:id="rId6"/>
    <p:sldLayoutId id="2147483867" r:id="rId7"/>
    <p:sldLayoutId id="2147483866" r:id="rId8"/>
    <p:sldLayoutId id="2147483865" r:id="rId9"/>
    <p:sldLayoutId id="2147483864" r:id="rId10"/>
    <p:sldLayoutId id="2147483863" r:id="rId11"/>
    <p:sldLayoutId id="2147483862" r:id="rId12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69925" indent="-325438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q"/>
        <a:defRPr sz="2600">
          <a:solidFill>
            <a:schemeClr val="tx1"/>
          </a:solidFill>
          <a:latin typeface="+mn-lt"/>
        </a:defRPr>
      </a:lvl2pPr>
      <a:lvl3pPr marL="1022350" indent="-35083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200">
          <a:solidFill>
            <a:schemeClr val="tx1"/>
          </a:solidFill>
          <a:latin typeface="+mn-lt"/>
        </a:defRPr>
      </a:lvl3pPr>
      <a:lvl4pPr marL="1339850" indent="-31591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q"/>
        <a:defRPr sz="2000">
          <a:solidFill>
            <a:schemeClr val="tx1"/>
          </a:solidFill>
          <a:latin typeface="+mn-lt"/>
        </a:defRPr>
      </a:lvl4pPr>
      <a:lvl5pPr marL="1681163" indent="-339725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1383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5955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0527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5099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" Target="slide14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" Target="slide16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" Target="slide18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" Target="slide20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slide" Target="slide22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3"/>
          <p:cNvSpPr>
            <a:spLocks noGrp="1"/>
          </p:cNvSpPr>
          <p:nvPr>
            <p:ph type="subTitle" idx="4294967295"/>
          </p:nvPr>
        </p:nvSpPr>
        <p:spPr>
          <a:xfrm>
            <a:off x="1331913" y="765175"/>
            <a:ext cx="7272337" cy="4392613"/>
          </a:xfrm>
        </p:spPr>
        <p:txBody>
          <a:bodyPr/>
          <a:lstStyle/>
          <a:p>
            <a:pPr marL="0" indent="0" eaLnBrk="1" hangingPunct="1">
              <a:buFont typeface="Wingdings" pitchFamily="2" charset="2"/>
              <a:buNone/>
            </a:pPr>
            <a:r>
              <a:rPr lang="ru-RU" sz="4800" i="1" u="sng" smtClean="0">
                <a:latin typeface="Times New Roman" pitchFamily="18" charset="0"/>
              </a:rPr>
              <a:t>Роль указательных слов в сложноподчиненном предложении</a:t>
            </a:r>
          </a:p>
        </p:txBody>
      </p:sp>
      <p:sp>
        <p:nvSpPr>
          <p:cNvPr id="14339" name="Text Box 3"/>
          <p:cNvSpPr txBox="1">
            <a:spLocks noChangeArrowheads="1"/>
          </p:cNvSpPr>
          <p:nvPr/>
        </p:nvSpPr>
        <p:spPr bwMode="auto">
          <a:xfrm>
            <a:off x="5219700" y="5013325"/>
            <a:ext cx="3455988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ru-RU" sz="1400">
                <a:latin typeface="Times New Roman" pitchFamily="18" charset="0"/>
              </a:rPr>
              <a:t>Ахметзянова Э.А.</a:t>
            </a:r>
            <a:br>
              <a:rPr lang="ru-RU" sz="1400">
                <a:latin typeface="Times New Roman" pitchFamily="18" charset="0"/>
              </a:rPr>
            </a:br>
            <a:r>
              <a:rPr lang="ru-RU" sz="1400">
                <a:latin typeface="Times New Roman" pitchFamily="18" charset="0"/>
              </a:rPr>
              <a:t>учитель русского языка и литературы </a:t>
            </a:r>
          </a:p>
          <a:p>
            <a:r>
              <a:rPr lang="ru-RU" sz="1400">
                <a:latin typeface="Times New Roman" pitchFamily="18" charset="0"/>
              </a:rPr>
              <a:t>МОБУ СОШ № 6 РБ  ГО г. Нефтекамск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/>
          </p:cNvSpPr>
          <p:nvPr>
            <p:ph type="title" idx="4294967295"/>
          </p:nvPr>
        </p:nvSpPr>
        <p:spPr/>
        <p:txBody>
          <a:bodyPr anchor="ctr"/>
          <a:lstStyle/>
          <a:p>
            <a:pPr eaLnBrk="1" hangingPunct="1"/>
            <a:r>
              <a:rPr lang="ru-RU" sz="3200" b="1" smtClean="0">
                <a:latin typeface="Times New Roman" pitchFamily="18" charset="0"/>
              </a:rPr>
              <a:t>Перестроить простые предложения в сложноподчиненные, заменяя выделенные члены придаточным предложением.</a:t>
            </a:r>
          </a:p>
        </p:txBody>
      </p:sp>
      <p:sp>
        <p:nvSpPr>
          <p:cNvPr id="23554" name="Rectangle 3"/>
          <p:cNvSpPr>
            <a:spLocks noGrp="1"/>
          </p:cNvSpPr>
          <p:nvPr>
            <p:ph type="body" idx="4294967295"/>
          </p:nvPr>
        </p:nvSpPr>
        <p:spPr>
          <a:xfrm>
            <a:off x="457200" y="1989138"/>
            <a:ext cx="8229600" cy="4141787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3200" smtClean="0"/>
              <a:t>1)Учащиеся пришли в ботанический сад </a:t>
            </a:r>
            <a:r>
              <a:rPr lang="ru-RU" sz="3200" i="1" u="sng" smtClean="0"/>
              <a:t>посмотреть на цветущий бамбук.</a:t>
            </a:r>
            <a:endParaRPr lang="ru-RU" sz="3200" i="1" smtClean="0"/>
          </a:p>
          <a:p>
            <a:pPr eaLnBrk="1" hangingPunct="1">
              <a:buFont typeface="Wingdings" pitchFamily="2" charset="2"/>
              <a:buNone/>
            </a:pPr>
            <a:r>
              <a:rPr lang="ru-RU" sz="3200" smtClean="0"/>
              <a:t>2)</a:t>
            </a:r>
            <a:r>
              <a:rPr lang="ru-RU" sz="3200" u="sng" smtClean="0"/>
              <a:t> </a:t>
            </a:r>
            <a:r>
              <a:rPr lang="ru-RU" sz="3200" i="1" u="sng" smtClean="0"/>
              <a:t>С наступлением летних каникул</a:t>
            </a:r>
            <a:r>
              <a:rPr lang="ru-RU" sz="3200" u="sng" smtClean="0"/>
              <a:t> </a:t>
            </a:r>
            <a:r>
              <a:rPr lang="ru-RU" sz="3200" smtClean="0"/>
              <a:t>наша семья     переехала на дачу.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z="3200" smtClean="0"/>
              <a:t>3) Лось почувствовал </a:t>
            </a:r>
            <a:r>
              <a:rPr lang="ru-RU" sz="3200" i="1" u="sng" smtClean="0"/>
              <a:t>близость опасности</a:t>
            </a:r>
            <a:r>
              <a:rPr lang="ru-RU" sz="3200" smtClean="0"/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2"/>
          <p:cNvSpPr>
            <a:spLocks noGrp="1"/>
          </p:cNvSpPr>
          <p:nvPr>
            <p:ph type="title" idx="4294967295"/>
          </p:nvPr>
        </p:nvSpPr>
        <p:spPr>
          <a:xfrm>
            <a:off x="457200" y="550863"/>
            <a:ext cx="8229600" cy="866775"/>
          </a:xfrm>
        </p:spPr>
        <p:txBody>
          <a:bodyPr anchor="ctr"/>
          <a:lstStyle/>
          <a:p>
            <a:pPr eaLnBrk="1" hangingPunct="1"/>
            <a:r>
              <a:rPr lang="ru-RU" sz="3800" b="1" smtClean="0"/>
              <a:t>      </a:t>
            </a:r>
            <a:r>
              <a:rPr lang="ru-RU" sz="3200" b="1" smtClean="0">
                <a:latin typeface="Times New Roman" pitchFamily="18" charset="0"/>
              </a:rPr>
              <a:t>Перестроить сложноподчиненные   предложения в простые, заменяя придаточные второстепенными членами.</a:t>
            </a:r>
          </a:p>
        </p:txBody>
      </p:sp>
      <p:sp>
        <p:nvSpPr>
          <p:cNvPr id="24578" name="Rectangle 3"/>
          <p:cNvSpPr>
            <a:spLocks noGrp="1"/>
          </p:cNvSpPr>
          <p:nvPr>
            <p:ph type="body" idx="4294967295"/>
          </p:nvPr>
        </p:nvSpPr>
        <p:spPr>
          <a:xfrm>
            <a:off x="468313" y="1989138"/>
            <a:ext cx="8229600" cy="3095625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mtClean="0"/>
              <a:t>1) </a:t>
            </a:r>
            <a:r>
              <a:rPr lang="ru-RU" i="1" smtClean="0"/>
              <a:t>Туристы вынуждены были остановиться на ночлег, так как наступила ночь.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mtClean="0"/>
              <a:t>2) </a:t>
            </a:r>
            <a:r>
              <a:rPr lang="ru-RU" i="1" smtClean="0"/>
              <a:t>В летописях имеются отрывочные сведения о том, как возникли некоторые города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2"/>
          <p:cNvSpPr>
            <a:spLocks noGrp="1"/>
          </p:cNvSpPr>
          <p:nvPr>
            <p:ph type="title" idx="4294967295"/>
          </p:nvPr>
        </p:nvSpPr>
        <p:spPr/>
        <p:txBody>
          <a:bodyPr anchor="ctr"/>
          <a:lstStyle/>
          <a:p>
            <a:pPr eaLnBrk="1" hangingPunct="1"/>
            <a:r>
              <a:rPr lang="ru-RU" sz="3200" b="1" smtClean="0">
                <a:latin typeface="Times New Roman" pitchFamily="18" charset="0"/>
              </a:rPr>
              <a:t>В каком предложении придаточную часть сложноподчиненного предложения нельзя заменить причастным оборотом?</a:t>
            </a:r>
            <a:r>
              <a:rPr lang="ru-RU" sz="3800" smtClean="0"/>
              <a:t> </a:t>
            </a:r>
          </a:p>
        </p:txBody>
      </p:sp>
      <p:sp>
        <p:nvSpPr>
          <p:cNvPr id="25602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2600" smtClean="0"/>
              <a:t>1) Хор птичьих голосов, который доносился из лесу, поразил мой слух.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z="2600" smtClean="0"/>
              <a:t>2) Я прожил жизнь, которая была насыщена интересными встречами.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z="2600" smtClean="0"/>
              <a:t>3) Но ведь есть же на белом свете те далекие края, к которым так стремятся перелетные птицы!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z="2600" smtClean="0"/>
              <a:t>4)  Горький  запах полыни, который смешивался с нежным ароматом цветов, был разлит в утреннем воздухе.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Заголовок 1"/>
          <p:cNvSpPr>
            <a:spLocks noGrp="1"/>
          </p:cNvSpPr>
          <p:nvPr>
            <p:ph type="ctrTitle" idx="4294967295"/>
          </p:nvPr>
        </p:nvSpPr>
        <p:spPr>
          <a:xfrm>
            <a:off x="682625" y="300038"/>
            <a:ext cx="7778750" cy="1077912"/>
          </a:xfrm>
        </p:spPr>
        <p:txBody>
          <a:bodyPr anchor="ctr"/>
          <a:lstStyle/>
          <a:p>
            <a:pPr eaLnBrk="1" hangingPunct="1"/>
            <a:r>
              <a:rPr lang="ru-RU" sz="6300" i="1" smtClean="0">
                <a:latin typeface="Times New Roman" pitchFamily="18" charset="0"/>
                <a:cs typeface="Times New Roman" pitchFamily="18" charset="0"/>
              </a:rPr>
              <a:t>Найдите ошибки.</a:t>
            </a:r>
          </a:p>
        </p:txBody>
      </p:sp>
      <p:sp>
        <p:nvSpPr>
          <p:cNvPr id="26626" name="Подзаголовок 2"/>
          <p:cNvSpPr>
            <a:spLocks noGrp="1"/>
          </p:cNvSpPr>
          <p:nvPr>
            <p:ph type="subTitle" idx="4294967295"/>
          </p:nvPr>
        </p:nvSpPr>
        <p:spPr>
          <a:xfrm>
            <a:off x="827088" y="1412875"/>
            <a:ext cx="6945312" cy="4225925"/>
          </a:xfrm>
        </p:spPr>
        <p:txBody>
          <a:bodyPr/>
          <a:lstStyle/>
          <a:p>
            <a:pPr marL="0" indent="0" eaLnBrk="1" hangingPunct="1">
              <a:buFont typeface="Wingdings" pitchFamily="2" charset="2"/>
              <a:buNone/>
            </a:pPr>
            <a:r>
              <a:rPr lang="ru-RU" sz="4400" smtClean="0">
                <a:latin typeface="Times New Roman" pitchFamily="18" charset="0"/>
              </a:rPr>
              <a:t>Не могли бы вы разъяснить о том, как вы относитесь к позиции нашего движения.</a:t>
            </a:r>
          </a:p>
          <a:p>
            <a:pPr marL="0" indent="0" eaLnBrk="1" hangingPunct="1">
              <a:buFont typeface="Wingdings" pitchFamily="2" charset="2"/>
              <a:buNone/>
            </a:pPr>
            <a:endParaRPr lang="ru-RU" sz="4400" smtClean="0">
              <a:solidFill>
                <a:srgbClr val="898989"/>
              </a:solidFill>
              <a:latin typeface="Times New Roman" pitchFamily="18" charset="0"/>
            </a:endParaRPr>
          </a:p>
          <a:p>
            <a:pPr marL="0" indent="0" eaLnBrk="1" hangingPunct="1">
              <a:buFont typeface="Wingdings" pitchFamily="2" charset="2"/>
              <a:buNone/>
            </a:pPr>
            <a:endParaRPr lang="ru-RU" sz="4400" smtClean="0">
              <a:solidFill>
                <a:srgbClr val="898989"/>
              </a:solidFill>
            </a:endParaRPr>
          </a:p>
          <a:p>
            <a:pPr marL="0" indent="0" eaLnBrk="1" hangingPunct="1">
              <a:buFont typeface="Wingdings" pitchFamily="2" charset="2"/>
              <a:buNone/>
            </a:pPr>
            <a:endParaRPr lang="ru-RU" sz="4400" smtClean="0">
              <a:solidFill>
                <a:srgbClr val="898989"/>
              </a:solidFill>
            </a:endParaRPr>
          </a:p>
        </p:txBody>
      </p:sp>
      <p:sp>
        <p:nvSpPr>
          <p:cNvPr id="4" name="Прямоугольник 3">
            <a:hlinkClick r:id="rId2" action="ppaction://hlinksldjump"/>
          </p:cNvPr>
          <p:cNvSpPr/>
          <p:nvPr/>
        </p:nvSpPr>
        <p:spPr>
          <a:xfrm>
            <a:off x="5219700" y="4724400"/>
            <a:ext cx="2138363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>
                <a:solidFill>
                  <a:schemeClr val="tx1"/>
                </a:solidFill>
                <a:hlinkClick r:id="rId2" action="ppaction://hlinksldjump"/>
              </a:rPr>
              <a:t>Проверь</a:t>
            </a:r>
            <a:endParaRPr lang="ru-RU" sz="28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Содержимое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5100" smtClean="0">
                <a:latin typeface="Times New Roman" pitchFamily="18" charset="0"/>
                <a:cs typeface="Times New Roman" pitchFamily="18" charset="0"/>
              </a:rPr>
              <a:t>  Не могли бы вы разъяснить  то, как вы относитесь к позиции нашего движения.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Содержимое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5100" smtClean="0">
                <a:latin typeface="Times New Roman" pitchFamily="18" charset="0"/>
                <a:cs typeface="Times New Roman" pitchFamily="18" charset="0"/>
              </a:rPr>
              <a:t>  О том, что фестиваль состоится, ни у кого не было сомнений.</a:t>
            </a:r>
          </a:p>
          <a:p>
            <a:pPr eaLnBrk="1" hangingPunct="1">
              <a:buFont typeface="Wingdings" pitchFamily="2" charset="2"/>
              <a:buNone/>
            </a:pPr>
            <a:endParaRPr lang="ru-RU" sz="51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6659563" y="5013325"/>
            <a:ext cx="1851025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>
                <a:solidFill>
                  <a:schemeClr val="tx1"/>
                </a:solidFill>
                <a:hlinkClick r:id="rId2" action="ppaction://hlinksldjump"/>
              </a:rPr>
              <a:t>Проверь</a:t>
            </a:r>
            <a:endParaRPr lang="ru-RU" sz="32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Содержимое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mtClean="0"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5100" smtClean="0">
                <a:latin typeface="Times New Roman" pitchFamily="18" charset="0"/>
                <a:cs typeface="Times New Roman" pitchFamily="18" charset="0"/>
              </a:rPr>
              <a:t>В  том, что фестиваль состоится, ни у кого не было сомнений.</a:t>
            </a:r>
            <a:endParaRPr lang="ru-RU" sz="510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Содержимое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5100" smtClean="0">
                <a:latin typeface="Times New Roman" pitchFamily="18" charset="0"/>
                <a:cs typeface="Times New Roman" pitchFamily="18" charset="0"/>
              </a:rPr>
              <a:t>   Директор попросил доложить всё, что  происходит на заводе.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6372225" y="5373688"/>
            <a:ext cx="2138363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>
                <a:latin typeface="Times New Roman" pitchFamily="18" charset="0"/>
                <a:cs typeface="Times New Roman" pitchFamily="18" charset="0"/>
                <a:hlinkClick r:id="rId2" action="ppaction://hlinksldjump"/>
              </a:rPr>
              <a:t>Проверь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Содержимое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5100" smtClean="0">
                <a:latin typeface="Times New Roman" pitchFamily="18" charset="0"/>
                <a:cs typeface="Times New Roman" pitchFamily="18" charset="0"/>
              </a:rPr>
              <a:t>   Директор попросил доложить обо  всём, что  происходит на заводе.</a:t>
            </a:r>
            <a:endParaRPr lang="ru-RU" sz="510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Содержимое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5100" smtClean="0">
                <a:latin typeface="Times New Roman" pitchFamily="18" charset="0"/>
                <a:cs typeface="Times New Roman" pitchFamily="18" charset="0"/>
              </a:rPr>
              <a:t>Мне будет не совсем удобно вам докладывать  обо всём том, что говорилось.</a:t>
            </a:r>
          </a:p>
          <a:p>
            <a:pPr eaLnBrk="1" hangingPunct="1">
              <a:buFont typeface="Wingdings" pitchFamily="2" charset="2"/>
              <a:buNone/>
            </a:pPr>
            <a:endParaRPr lang="ru-RU" sz="51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6300788" y="5661025"/>
            <a:ext cx="22098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>
                <a:latin typeface="Times New Roman" pitchFamily="18" charset="0"/>
                <a:cs typeface="Times New Roman" pitchFamily="18" charset="0"/>
                <a:hlinkClick r:id="rId2" action="ppaction://hlinksldjump"/>
              </a:rPr>
              <a:t>Проверь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3"/>
          <p:cNvSpPr>
            <a:spLocks noGrp="1"/>
          </p:cNvSpPr>
          <p:nvPr>
            <p:ph type="subTitle" idx="4294967295"/>
          </p:nvPr>
        </p:nvSpPr>
        <p:spPr>
          <a:xfrm>
            <a:off x="1187450" y="404813"/>
            <a:ext cx="7416800" cy="5233987"/>
          </a:xfrm>
        </p:spPr>
        <p:txBody>
          <a:bodyPr/>
          <a:lstStyle/>
          <a:p>
            <a:pPr marL="609600" indent="-609600" eaLnBrk="1" hangingPunct="1">
              <a:buFont typeface="Wingdings" pitchFamily="2" charset="2"/>
              <a:buNone/>
            </a:pPr>
            <a:r>
              <a:rPr lang="ru-RU" sz="2800" smtClean="0">
                <a:latin typeface="Times New Roman" pitchFamily="18" charset="0"/>
              </a:rPr>
              <a:t>1</a:t>
            </a:r>
            <a:r>
              <a:rPr lang="ru-RU" sz="2800" b="1" smtClean="0">
                <a:latin typeface="Times New Roman" pitchFamily="18" charset="0"/>
              </a:rPr>
              <a:t>.</a:t>
            </a:r>
            <a:r>
              <a:rPr lang="ru-RU" sz="2800" b="1" i="1" smtClean="0">
                <a:solidFill>
                  <a:schemeClr val="tx2"/>
                </a:solidFill>
                <a:latin typeface="Times New Roman" pitchFamily="18" charset="0"/>
              </a:rPr>
              <a:t>Тот</a:t>
            </a:r>
            <a:r>
              <a:rPr lang="ru-RU" sz="2800" b="1" smtClean="0">
                <a:latin typeface="Times New Roman" pitchFamily="18" charset="0"/>
              </a:rPr>
              <a:t>, </a:t>
            </a:r>
            <a:r>
              <a:rPr lang="ru-RU" sz="2800" smtClean="0">
                <a:latin typeface="Times New Roman" pitchFamily="18" charset="0"/>
              </a:rPr>
              <a:t>кто любит родину, должен служить ей.</a:t>
            </a:r>
          </a:p>
          <a:p>
            <a:pPr marL="609600" indent="-609600" eaLnBrk="1" hangingPunct="1">
              <a:buFont typeface="Wingdings" pitchFamily="2" charset="2"/>
              <a:buNone/>
            </a:pPr>
            <a:r>
              <a:rPr lang="ru-RU" sz="2800" smtClean="0">
                <a:latin typeface="Times New Roman" pitchFamily="18" charset="0"/>
              </a:rPr>
              <a:t>2</a:t>
            </a:r>
            <a:r>
              <a:rPr lang="ru-RU" sz="2800" b="1" smtClean="0">
                <a:latin typeface="Times New Roman" pitchFamily="18" charset="0"/>
              </a:rPr>
              <a:t>.</a:t>
            </a:r>
            <a:r>
              <a:rPr lang="ru-RU" sz="2800" b="1" i="1" smtClean="0">
                <a:solidFill>
                  <a:schemeClr val="tx2"/>
                </a:solidFill>
                <a:latin typeface="Times New Roman" pitchFamily="18" charset="0"/>
              </a:rPr>
              <a:t>Тот</a:t>
            </a:r>
            <a:r>
              <a:rPr lang="ru-RU" sz="2800" b="1" smtClean="0">
                <a:latin typeface="Times New Roman" pitchFamily="18" charset="0"/>
              </a:rPr>
              <a:t> </a:t>
            </a:r>
            <a:r>
              <a:rPr lang="ru-RU" sz="2800" smtClean="0">
                <a:latin typeface="Times New Roman" pitchFamily="18" charset="0"/>
              </a:rPr>
              <a:t>человек, который любит родину, должен служить ей.</a:t>
            </a:r>
          </a:p>
          <a:p>
            <a:pPr marL="609600" indent="-609600" eaLnBrk="1" hangingPunct="1">
              <a:buFont typeface="Wingdings" pitchFamily="2" charset="2"/>
              <a:buNone/>
            </a:pPr>
            <a:r>
              <a:rPr lang="ru-RU" sz="2800" smtClean="0">
                <a:latin typeface="Times New Roman" pitchFamily="18" charset="0"/>
              </a:rPr>
              <a:t>3.Я уверен </a:t>
            </a:r>
            <a:r>
              <a:rPr lang="ru-RU" sz="2800" b="1" i="1" smtClean="0">
                <a:solidFill>
                  <a:schemeClr val="tx2"/>
                </a:solidFill>
                <a:latin typeface="Times New Roman" pitchFamily="18" charset="0"/>
              </a:rPr>
              <a:t>в</a:t>
            </a:r>
            <a:r>
              <a:rPr lang="ru-RU" sz="2800" i="1" smtClean="0">
                <a:solidFill>
                  <a:schemeClr val="tx2"/>
                </a:solidFill>
                <a:latin typeface="Times New Roman" pitchFamily="18" charset="0"/>
              </a:rPr>
              <a:t> </a:t>
            </a:r>
            <a:r>
              <a:rPr lang="ru-RU" sz="2800" b="1" i="1" smtClean="0">
                <a:solidFill>
                  <a:schemeClr val="tx2"/>
                </a:solidFill>
                <a:latin typeface="Times New Roman" pitchFamily="18" charset="0"/>
              </a:rPr>
              <a:t>том</a:t>
            </a:r>
            <a:r>
              <a:rPr lang="ru-RU" sz="2800" smtClean="0">
                <a:latin typeface="Times New Roman" pitchFamily="18" charset="0"/>
              </a:rPr>
              <a:t>, что наши дети мир увидят в золотом расцвете.</a:t>
            </a:r>
          </a:p>
          <a:p>
            <a:pPr marL="609600" indent="-609600" eaLnBrk="1" hangingPunct="1">
              <a:buFont typeface="Wingdings" pitchFamily="2" charset="2"/>
              <a:buNone/>
            </a:pPr>
            <a:r>
              <a:rPr lang="ru-RU" sz="2800" smtClean="0">
                <a:latin typeface="Times New Roman" pitchFamily="18" charset="0"/>
              </a:rPr>
              <a:t>4. </a:t>
            </a:r>
            <a:r>
              <a:rPr lang="ru-RU" sz="2800" i="1" smtClean="0">
                <a:solidFill>
                  <a:schemeClr val="tx2"/>
                </a:solidFill>
                <a:latin typeface="Times New Roman" pitchFamily="18" charset="0"/>
              </a:rPr>
              <a:t>О </a:t>
            </a:r>
            <a:r>
              <a:rPr lang="ru-RU" sz="2800" b="1" i="1" smtClean="0">
                <a:solidFill>
                  <a:schemeClr val="tx2"/>
                </a:solidFill>
                <a:latin typeface="Times New Roman" pitchFamily="18" charset="0"/>
              </a:rPr>
              <a:t>такой</a:t>
            </a:r>
            <a:r>
              <a:rPr lang="ru-RU" sz="2800" b="1" smtClean="0">
                <a:latin typeface="Times New Roman" pitchFamily="18" charset="0"/>
              </a:rPr>
              <a:t> </a:t>
            </a:r>
            <a:r>
              <a:rPr lang="ru-RU" sz="2800" smtClean="0">
                <a:latin typeface="Times New Roman" pitchFamily="18" charset="0"/>
              </a:rPr>
              <a:t>дружбе, которая не выдерживает прикосновения голой правды, не стоит и жалеть.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Содержимое 2"/>
          <p:cNvSpPr>
            <a:spLocks noGrp="1"/>
          </p:cNvSpPr>
          <p:nvPr>
            <p:ph idx="4294967295"/>
          </p:nvPr>
        </p:nvSpPr>
        <p:spPr>
          <a:xfrm>
            <a:off x="395288" y="1052513"/>
            <a:ext cx="8137525" cy="4105275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5100" smtClean="0">
                <a:latin typeface="Times New Roman" pitchFamily="18" charset="0"/>
                <a:cs typeface="Times New Roman" pitchFamily="18" charset="0"/>
              </a:rPr>
              <a:t>  Мне будет не совсем удобно вам докладывать всего того, что говорилось.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Содержимое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5100" smtClean="0">
                <a:latin typeface="Times New Roman" pitchFamily="18" charset="0"/>
                <a:cs typeface="Times New Roman" pitchFamily="18" charset="0"/>
              </a:rPr>
              <a:t>   Сам его приезд означает о том, что он хочет общества. 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5867400" y="5300663"/>
            <a:ext cx="1706563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dirty="0">
                <a:latin typeface="Times New Roman" pitchFamily="18" charset="0"/>
                <a:cs typeface="Times New Roman" pitchFamily="18" charset="0"/>
                <a:hlinkClick r:id="rId2" action="ppaction://hlinksldjump"/>
              </a:rPr>
              <a:t>Проверь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Содержимое 2"/>
          <p:cNvSpPr>
            <a:spLocks noGrp="1"/>
          </p:cNvSpPr>
          <p:nvPr>
            <p:ph idx="4294967295"/>
          </p:nvPr>
        </p:nvSpPr>
        <p:spPr>
          <a:xfrm>
            <a:off x="898525" y="1627188"/>
            <a:ext cx="7634288" cy="4459287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5100" smtClean="0">
                <a:latin typeface="Times New Roman" pitchFamily="18" charset="0"/>
                <a:cs typeface="Times New Roman" pitchFamily="18" charset="0"/>
              </a:rPr>
              <a:t>Сам его приезд означает, что он хочет общества. 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3"/>
          <p:cNvSpPr>
            <a:spLocks noGrp="1"/>
          </p:cNvSpPr>
          <p:nvPr>
            <p:ph type="body" idx="4294967295"/>
          </p:nvPr>
        </p:nvSpPr>
        <p:spPr>
          <a:xfrm>
            <a:off x="457200" y="476250"/>
            <a:ext cx="8229600" cy="5649913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3400" smtClean="0">
                <a:latin typeface="Times New Roman" pitchFamily="18" charset="0"/>
              </a:rPr>
              <a:t>- Выполнили ли мы поставленные в начале урока цели? А каждый из вас? 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z="3400" smtClean="0">
                <a:latin typeface="Times New Roman" pitchFamily="18" charset="0"/>
              </a:rPr>
              <a:t>– Довольны ли вы своей работой на уроке?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z="3400" smtClean="0">
                <a:latin typeface="Times New Roman" pitchFamily="18" charset="0"/>
              </a:rPr>
              <a:t>– Какие задания вызвали наибольшие затруднения?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z="3400" smtClean="0">
                <a:latin typeface="Times New Roman" pitchFamily="18" charset="0"/>
              </a:rPr>
              <a:t>– Какие мысли вы вынесли с урока?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sz="3200" smtClean="0">
                <a:solidFill>
                  <a:schemeClr val="tx1"/>
                </a:solidFill>
                <a:latin typeface="Times New Roman" pitchFamily="18" charset="0"/>
              </a:rPr>
              <a:t>                  Домашнее задание:</a:t>
            </a: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z="2400" smtClean="0"/>
              <a:t>1) </a:t>
            </a:r>
            <a:r>
              <a:rPr lang="ru-RU" sz="2400" smtClean="0">
                <a:latin typeface="Times New Roman" pitchFamily="18" charset="0"/>
              </a:rPr>
              <a:t>составить мини-диалоги,</a:t>
            </a:r>
            <a:r>
              <a:rPr lang="ru-RU" sz="2400" smtClean="0"/>
              <a:t> </a:t>
            </a:r>
            <a:r>
              <a:rPr lang="ru-RU" sz="2400" smtClean="0">
                <a:latin typeface="Times New Roman" pitchFamily="18" charset="0"/>
              </a:rPr>
              <a:t>где были бы употреблены  в виде ответных реплик предложения с указательными словами;</a:t>
            </a:r>
          </a:p>
          <a:p>
            <a:r>
              <a:rPr lang="ru-RU" sz="2400" smtClean="0">
                <a:latin typeface="Times New Roman" pitchFamily="18" charset="0"/>
              </a:rPr>
              <a:t>2) составить кроссворд по теме;</a:t>
            </a:r>
          </a:p>
          <a:p>
            <a:r>
              <a:rPr lang="ru-RU" sz="2400" smtClean="0">
                <a:latin typeface="Times New Roman" pitchFamily="18" charset="0"/>
              </a:rPr>
              <a:t>3) найти и записать 10 пословиц с указательными словами.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/>
          </p:cNvSpPr>
          <p:nvPr>
            <p:ph type="title" idx="4294967295"/>
          </p:nvPr>
        </p:nvSpPr>
        <p:spPr/>
        <p:txBody>
          <a:bodyPr anchor="ctr"/>
          <a:lstStyle/>
          <a:p>
            <a:pPr eaLnBrk="1" hangingPunct="1"/>
            <a:r>
              <a:rPr lang="ru-RU" i="1" smtClean="0"/>
              <a:t>Запомните!</a:t>
            </a:r>
          </a:p>
        </p:txBody>
      </p:sp>
      <p:sp>
        <p:nvSpPr>
          <p:cNvPr id="16386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mtClean="0"/>
              <a:t>  Указательные слова не только помогают </a:t>
            </a:r>
            <a:r>
              <a:rPr lang="ru-RU" i="1" u="sng" smtClean="0"/>
              <a:t>выяснить вид придаточного</a:t>
            </a:r>
            <a:r>
              <a:rPr lang="ru-RU" smtClean="0"/>
              <a:t>, но и служат </a:t>
            </a:r>
            <a:r>
              <a:rPr lang="ru-RU" i="1" u="sng" smtClean="0"/>
              <a:t>для связи главного и придаточного.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Подзаголовок 2"/>
          <p:cNvSpPr>
            <a:spLocks noGrp="1"/>
          </p:cNvSpPr>
          <p:nvPr>
            <p:ph type="subTitle" idx="4294967295"/>
          </p:nvPr>
        </p:nvSpPr>
        <p:spPr>
          <a:xfrm>
            <a:off x="827088" y="260350"/>
            <a:ext cx="7921625" cy="6337300"/>
          </a:xfrm>
        </p:spPr>
        <p:txBody>
          <a:bodyPr/>
          <a:lstStyle/>
          <a:p>
            <a:pPr marL="0" indent="0" eaLnBrk="1" hangingPunct="1">
              <a:buFont typeface="Wingdings" pitchFamily="2" charset="2"/>
              <a:buNone/>
            </a:pPr>
            <a:r>
              <a:rPr lang="ru-RU" sz="2800" smtClean="0"/>
              <a:t>1.Люди сидели молча </a:t>
            </a:r>
            <a:r>
              <a:rPr lang="ru-RU" sz="2800" u="sng" smtClean="0">
                <a:solidFill>
                  <a:schemeClr val="tx2"/>
                </a:solidFill>
              </a:rPr>
              <a:t>только</a:t>
            </a:r>
            <a:r>
              <a:rPr lang="ru-RU" sz="2800" smtClean="0"/>
              <a:t> (частица) потому, что они не хотели обратить на себя внимание. </a:t>
            </a:r>
          </a:p>
          <a:p>
            <a:pPr marL="0" indent="0" eaLnBrk="1" hangingPunct="1">
              <a:buFont typeface="Wingdings" pitchFamily="2" charset="2"/>
              <a:buNone/>
            </a:pPr>
            <a:r>
              <a:rPr lang="ru-RU" sz="2800" smtClean="0"/>
              <a:t>2. Он </a:t>
            </a:r>
            <a:r>
              <a:rPr lang="ru-RU" sz="2800" u="sng" smtClean="0">
                <a:solidFill>
                  <a:schemeClr val="tx2"/>
                </a:solidFill>
              </a:rPr>
              <a:t>и </a:t>
            </a:r>
            <a:r>
              <a:rPr lang="ru-RU" sz="2800" smtClean="0"/>
              <a:t>(частица) поступил на филологический факультет для того, чтобы серьёзно заняться лингвистикой.</a:t>
            </a:r>
          </a:p>
          <a:p>
            <a:pPr marL="0" indent="0" eaLnBrk="1" hangingPunct="1">
              <a:buFont typeface="Wingdings" pitchFamily="2" charset="2"/>
              <a:buNone/>
            </a:pPr>
            <a:r>
              <a:rPr lang="ru-RU" sz="2800" smtClean="0"/>
              <a:t>3. Мой брат стал хорошим гимнастом, </a:t>
            </a:r>
            <a:r>
              <a:rPr lang="ru-RU" sz="2800" u="sng" smtClean="0">
                <a:solidFill>
                  <a:schemeClr val="tx2"/>
                </a:solidFill>
              </a:rPr>
              <a:t>прежде всего</a:t>
            </a:r>
            <a:r>
              <a:rPr lang="ru-RU" sz="2800" smtClean="0"/>
              <a:t>(вводное слово), благодаря тому, что с детства ходил в спортивную секцию.</a:t>
            </a:r>
          </a:p>
          <a:p>
            <a:pPr marL="0" indent="0" eaLnBrk="1" hangingPunct="1">
              <a:buFont typeface="Wingdings" pitchFamily="2" charset="2"/>
              <a:buNone/>
            </a:pPr>
            <a:r>
              <a:rPr lang="ru-RU" sz="2800" smtClean="0"/>
              <a:t> 4. Здесь многое напоминает </a:t>
            </a:r>
            <a:r>
              <a:rPr lang="ru-RU" sz="2800" u="sng" smtClean="0">
                <a:solidFill>
                  <a:schemeClr val="tx2"/>
                </a:solidFill>
              </a:rPr>
              <a:t>именно</a:t>
            </a:r>
            <a:r>
              <a:rPr lang="ru-RU" sz="2800" smtClean="0"/>
              <a:t> (частица) о Лермонтове потому, что с Кавказом связана часть жизни поэта.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Подзаголовок 2"/>
          <p:cNvSpPr>
            <a:spLocks noGrp="1"/>
          </p:cNvSpPr>
          <p:nvPr>
            <p:ph type="subTitle" idx="4294967295"/>
          </p:nvPr>
        </p:nvSpPr>
        <p:spPr>
          <a:xfrm>
            <a:off x="900113" y="620713"/>
            <a:ext cx="7775575" cy="5976937"/>
          </a:xfrm>
        </p:spPr>
        <p:txBody>
          <a:bodyPr/>
          <a:lstStyle/>
          <a:p>
            <a:pPr marL="0" indent="0" eaLnBrk="1" hangingPunct="1">
              <a:buFont typeface="Wingdings" pitchFamily="2" charset="2"/>
              <a:buNone/>
            </a:pPr>
            <a:r>
              <a:rPr lang="ru-RU" sz="360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     Запомните!</a:t>
            </a:r>
          </a:p>
          <a:p>
            <a:pPr marL="0" indent="0" eaLnBrk="1" hangingPunct="1">
              <a:buFont typeface="Wingdings" pitchFamily="2" charset="2"/>
              <a:buNone/>
            </a:pPr>
            <a:r>
              <a:rPr lang="ru-RU" sz="3600" smtClean="0">
                <a:latin typeface="Times New Roman" pitchFamily="18" charset="0"/>
                <a:cs typeface="Times New Roman" pitchFamily="18" charset="0"/>
              </a:rPr>
              <a:t>Если перед составными союзами употреблены такие слова, как</a:t>
            </a:r>
          </a:p>
          <a:p>
            <a:pPr marL="0" indent="0" eaLnBrk="1" hangingPunct="1">
              <a:buFont typeface="Wingdings" pitchFamily="2" charset="2"/>
              <a:buNone/>
            </a:pPr>
            <a:r>
              <a:rPr lang="ru-RU" sz="360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600" i="1" u="sng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лишь, только, ещё и, именно, очевидно ,вероятно, может быть,</a:t>
            </a:r>
          </a:p>
          <a:p>
            <a:pPr marL="0" indent="0" eaLnBrk="1" hangingPunct="1">
              <a:buFont typeface="Wingdings" pitchFamily="2" charset="2"/>
              <a:buNone/>
            </a:pPr>
            <a:r>
              <a:rPr lang="ru-RU" sz="3600" smtClean="0">
                <a:latin typeface="Times New Roman" pitchFamily="18" charset="0"/>
                <a:cs typeface="Times New Roman" pitchFamily="18" charset="0"/>
              </a:rPr>
              <a:t>а также частицы </a:t>
            </a:r>
            <a:r>
              <a:rPr lang="ru-RU" sz="3600" i="1" u="sng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и, не</a:t>
            </a:r>
            <a:r>
              <a:rPr lang="ru-RU" sz="3600" smtClean="0">
                <a:latin typeface="Times New Roman" pitchFamily="18" charset="0"/>
                <a:cs typeface="Times New Roman" pitchFamily="18" charset="0"/>
              </a:rPr>
              <a:t>, </a:t>
            </a:r>
          </a:p>
          <a:p>
            <a:pPr marL="0" indent="0" eaLnBrk="1" hangingPunct="1">
              <a:buFont typeface="Wingdings" pitchFamily="2" charset="2"/>
              <a:buNone/>
            </a:pPr>
            <a:r>
              <a:rPr lang="ru-RU" sz="3600" smtClean="0">
                <a:latin typeface="Times New Roman" pitchFamily="18" charset="0"/>
                <a:cs typeface="Times New Roman" pitchFamily="18" charset="0"/>
              </a:rPr>
              <a:t>они всегда расчленяются и перед союзом что ставится запятая.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5800" b="1" i="1" smtClean="0">
                <a:latin typeface="Times New Roman" pitchFamily="18" charset="0"/>
              </a:rPr>
              <a:t>   (   ), [ указ. слово].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z="5800" b="1" i="1" smtClean="0">
                <a:latin typeface="Times New Roman" pitchFamily="18" charset="0"/>
              </a:rPr>
              <a:t>   [ указ. слово], (     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/>
          </p:cNvSpPr>
          <p:nvPr>
            <p:ph type="title" idx="4294967295"/>
          </p:nvPr>
        </p:nvSpPr>
        <p:spPr/>
        <p:txBody>
          <a:bodyPr anchor="ctr"/>
          <a:lstStyle/>
          <a:p>
            <a:pPr eaLnBrk="1" hangingPunct="1"/>
            <a:r>
              <a:rPr lang="ru-RU" smtClean="0"/>
              <a:t>Восстановите текст.</a:t>
            </a:r>
          </a:p>
        </p:txBody>
      </p:sp>
      <p:sp>
        <p:nvSpPr>
          <p:cNvPr id="20482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sz="2600" i="1" smtClean="0"/>
              <a:t>Чтобы вычленить в сложном предложении придаточное, необходимо, во-первых, найти ______________________________, во-вторых, отыскать __________________________ (______________), в-третьих,  поставить _____________________________________. Придаточное предложение может пояснять ________, _________________,_____________________.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2"/>
          <p:cNvSpPr>
            <a:spLocks noGrp="1"/>
          </p:cNvSpPr>
          <p:nvPr>
            <p:ph type="body" idx="4294967295"/>
          </p:nvPr>
        </p:nvSpPr>
        <p:spPr>
          <a:xfrm>
            <a:off x="457200" y="620713"/>
            <a:ext cx="8229600" cy="5505450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r>
              <a:rPr lang="ru-RU" i="1" smtClean="0"/>
              <a:t>Чтобы вычленить в сложном предложении придаточное, необходимо, во-первых, найти  </a:t>
            </a:r>
            <a:r>
              <a:rPr lang="ru-RU" i="1" smtClean="0">
                <a:solidFill>
                  <a:srgbClr val="96061E"/>
                </a:solidFill>
              </a:rPr>
              <a:t>союз или союзное слово</a:t>
            </a:r>
            <a:r>
              <a:rPr lang="ru-RU" i="1" smtClean="0"/>
              <a:t>, во-вторых, отыскать </a:t>
            </a:r>
            <a:r>
              <a:rPr lang="ru-RU" i="1" smtClean="0">
                <a:solidFill>
                  <a:srgbClr val="96061E"/>
                </a:solidFill>
              </a:rPr>
              <a:t>указательное слово</a:t>
            </a:r>
            <a:r>
              <a:rPr lang="ru-RU" i="1" smtClean="0"/>
              <a:t> (если оно есть), в-третьих,  поставить </a:t>
            </a:r>
            <a:r>
              <a:rPr lang="ru-RU" i="1" smtClean="0">
                <a:solidFill>
                  <a:srgbClr val="96061E"/>
                </a:solidFill>
              </a:rPr>
              <a:t>вопрос к придаточному</a:t>
            </a:r>
            <a:r>
              <a:rPr lang="ru-RU" i="1" smtClean="0"/>
              <a:t>. Придаточное предложение может пояснять </a:t>
            </a:r>
            <a:r>
              <a:rPr lang="ru-RU" i="1" smtClean="0">
                <a:solidFill>
                  <a:srgbClr val="96061E"/>
                </a:solidFill>
              </a:rPr>
              <a:t>слово, словосочетание или целое предложение</a:t>
            </a:r>
            <a:r>
              <a:rPr lang="ru-RU" i="1" smtClean="0"/>
              <a:t>.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sz="3200" b="1" smtClean="0">
                <a:latin typeface="Times New Roman" pitchFamily="18" charset="0"/>
              </a:rPr>
              <a:t>        </a:t>
            </a:r>
            <a:r>
              <a:rPr lang="ru-RU" sz="2400" b="1" smtClean="0">
                <a:latin typeface="Times New Roman" pitchFamily="18" charset="0"/>
              </a:rPr>
              <a:t>Установить соответствие между   предложением и схемой. Почему невозможно точно выполнить это задание? Что необходимо добавить в схемы? </a:t>
            </a:r>
            <a:br>
              <a:rPr lang="ru-RU" sz="2400" b="1" smtClean="0">
                <a:latin typeface="Times New Roman" pitchFamily="18" charset="0"/>
              </a:rPr>
            </a:br>
            <a:r>
              <a:rPr lang="ru-RU" sz="2400" b="1" smtClean="0"/>
              <a:t/>
            </a:r>
            <a:br>
              <a:rPr lang="ru-RU" sz="2400" b="1" smtClean="0"/>
            </a:br>
            <a:endParaRPr lang="ru-RU" sz="2400" b="1" smtClean="0"/>
          </a:p>
        </p:txBody>
      </p:sp>
      <p:graphicFrame>
        <p:nvGraphicFramePr>
          <p:cNvPr id="22543" name="Group 15"/>
          <p:cNvGraphicFramePr>
            <a:graphicFrameLocks noGrp="1"/>
          </p:cNvGraphicFramePr>
          <p:nvPr>
            <p:ph idx="1"/>
          </p:nvPr>
        </p:nvGraphicFramePr>
        <p:xfrm>
          <a:off x="395288" y="2205038"/>
          <a:ext cx="8229600" cy="2716212"/>
        </p:xfrm>
        <a:graphic>
          <a:graphicData uri="http://schemas.openxmlformats.org/drawingml/2006/table">
            <a:tbl>
              <a:tblPr/>
              <a:tblGrid>
                <a:gridCol w="4114800"/>
                <a:gridCol w="4114800"/>
              </a:tblGrid>
              <a:tr h="151130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1.Дерево валят туда, куда оно нагнулось.</a:t>
                      </a:r>
                      <a:b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/>
                      </a:r>
                      <a:b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2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( ), [ указ. слово].</a:t>
                      </a:r>
                      <a:br>
                        <a:rPr kumimoji="0" lang="ru-RU" sz="2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r>
                        <a:rPr kumimoji="0" lang="ru-RU" sz="2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/>
                      </a:r>
                      <a:br>
                        <a:rPr kumimoji="0" lang="ru-RU" sz="2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endParaRPr kumimoji="0" lang="ru-RU" sz="26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204913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2.Каково лето, таково и сено.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2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[ указ. слово], ( ).</a:t>
                      </a:r>
                      <a:r>
                        <a:rPr kumimoji="0" lang="ru-RU" sz="2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Край">
  <a:themeElements>
    <a:clrScheme name="Край 7">
      <a:dk1>
        <a:srgbClr val="000000"/>
      </a:dk1>
      <a:lt1>
        <a:srgbClr val="FFFFFF"/>
      </a:lt1>
      <a:dk2>
        <a:srgbClr val="006633"/>
      </a:dk2>
      <a:lt2>
        <a:srgbClr val="5F5F5F"/>
      </a:lt2>
      <a:accent1>
        <a:srgbClr val="CC9900"/>
      </a:accent1>
      <a:accent2>
        <a:srgbClr val="3B812F"/>
      </a:accent2>
      <a:accent3>
        <a:srgbClr val="FFFFFF"/>
      </a:accent3>
      <a:accent4>
        <a:srgbClr val="000000"/>
      </a:accent4>
      <a:accent5>
        <a:srgbClr val="E2CAAA"/>
      </a:accent5>
      <a:accent6>
        <a:srgbClr val="35742A"/>
      </a:accent6>
      <a:hlink>
        <a:srgbClr val="996600"/>
      </a:hlink>
      <a:folHlink>
        <a:srgbClr val="AFBF39"/>
      </a:folHlink>
    </a:clrScheme>
    <a:fontScheme name="Край">
      <a:majorFont>
        <a:latin typeface="Garamond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Край 1">
        <a:dk1>
          <a:srgbClr val="333333"/>
        </a:dk1>
        <a:lt1>
          <a:srgbClr val="FFFFFF"/>
        </a:lt1>
        <a:dk2>
          <a:srgbClr val="82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C1AAAA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2">
        <a:dk1>
          <a:srgbClr val="333333"/>
        </a:dk1>
        <a:lt1>
          <a:srgbClr val="CCCCFF"/>
        </a:lt1>
        <a:dk2>
          <a:srgbClr val="0B0506"/>
        </a:dk2>
        <a:lt2>
          <a:srgbClr val="FFFFFF"/>
        </a:lt2>
        <a:accent1>
          <a:srgbClr val="3366CC"/>
        </a:accent1>
        <a:accent2>
          <a:srgbClr val="3333CC"/>
        </a:accent2>
        <a:accent3>
          <a:srgbClr val="AAAAAA"/>
        </a:accent3>
        <a:accent4>
          <a:srgbClr val="AEAEDA"/>
        </a:accent4>
        <a:accent5>
          <a:srgbClr val="ADB8E2"/>
        </a:accent5>
        <a:accent6>
          <a:srgbClr val="2D2DB9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3">
        <a:dk1>
          <a:srgbClr val="333333"/>
        </a:dk1>
        <a:lt1>
          <a:srgbClr val="FFFFFF"/>
        </a:lt1>
        <a:dk2>
          <a:srgbClr val="221013"/>
        </a:dk2>
        <a:lt2>
          <a:srgbClr val="FFFFFF"/>
        </a:lt2>
        <a:accent1>
          <a:srgbClr val="CC3300"/>
        </a:accent1>
        <a:accent2>
          <a:srgbClr val="CC9900"/>
        </a:accent2>
        <a:accent3>
          <a:srgbClr val="ABAAAA"/>
        </a:accent3>
        <a:accent4>
          <a:srgbClr val="DADADA"/>
        </a:accent4>
        <a:accent5>
          <a:srgbClr val="E2ADAA"/>
        </a:accent5>
        <a:accent6>
          <a:srgbClr val="B98A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4">
        <a:dk1>
          <a:srgbClr val="11054B"/>
        </a:dk1>
        <a:lt1>
          <a:srgbClr val="FFFFFF"/>
        </a:lt1>
        <a:dk2>
          <a:srgbClr val="0000CC"/>
        </a:dk2>
        <a:lt2>
          <a:srgbClr val="FFFFFF"/>
        </a:lt2>
        <a:accent1>
          <a:srgbClr val="FF6600"/>
        </a:accent1>
        <a:accent2>
          <a:srgbClr val="FF3300"/>
        </a:accent2>
        <a:accent3>
          <a:srgbClr val="AAAAE2"/>
        </a:accent3>
        <a:accent4>
          <a:srgbClr val="DADADA"/>
        </a:accent4>
        <a:accent5>
          <a:srgbClr val="FFB8AA"/>
        </a:accent5>
        <a:accent6>
          <a:srgbClr val="E72D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5">
        <a:dk1>
          <a:srgbClr val="9B8D65"/>
        </a:dk1>
        <a:lt1>
          <a:srgbClr val="F8F8F8"/>
        </a:lt1>
        <a:dk2>
          <a:srgbClr val="002600"/>
        </a:dk2>
        <a:lt2>
          <a:srgbClr val="FAFACC"/>
        </a:lt2>
        <a:accent1>
          <a:srgbClr val="CC9933"/>
        </a:accent1>
        <a:accent2>
          <a:srgbClr val="8F9967"/>
        </a:accent2>
        <a:accent3>
          <a:srgbClr val="AAACAA"/>
        </a:accent3>
        <a:accent4>
          <a:srgbClr val="D4D4D4"/>
        </a:accent4>
        <a:accent5>
          <a:srgbClr val="E2CAAD"/>
        </a:accent5>
        <a:accent6>
          <a:srgbClr val="818A5D"/>
        </a:accent6>
        <a:hlink>
          <a:srgbClr val="3366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6">
        <a:dk1>
          <a:srgbClr val="333333"/>
        </a:dk1>
        <a:lt1>
          <a:srgbClr val="FFFFFF"/>
        </a:lt1>
        <a:dk2>
          <a:srgbClr val="006699"/>
        </a:dk2>
        <a:lt2>
          <a:srgbClr val="FFFFFF"/>
        </a:lt2>
        <a:accent1>
          <a:srgbClr val="CC9900"/>
        </a:accent1>
        <a:accent2>
          <a:srgbClr val="FF9900"/>
        </a:accent2>
        <a:accent3>
          <a:srgbClr val="AAB8CA"/>
        </a:accent3>
        <a:accent4>
          <a:srgbClr val="DADADA"/>
        </a:accent4>
        <a:accent5>
          <a:srgbClr val="E2CAAA"/>
        </a:accent5>
        <a:accent6>
          <a:srgbClr val="E78A00"/>
        </a:accent6>
        <a:hlink>
          <a:srgbClr val="FFCC00"/>
        </a:hlink>
        <a:folHlink>
          <a:srgbClr val="706F3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рай 7">
        <a:dk1>
          <a:srgbClr val="000000"/>
        </a:dk1>
        <a:lt1>
          <a:srgbClr val="FFFFFF"/>
        </a:lt1>
        <a:dk2>
          <a:srgbClr val="006633"/>
        </a:dk2>
        <a:lt2>
          <a:srgbClr val="5F5F5F"/>
        </a:lt2>
        <a:accent1>
          <a:srgbClr val="CC9900"/>
        </a:accent1>
        <a:accent2>
          <a:srgbClr val="3B812F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35742A"/>
        </a:accent6>
        <a:hlink>
          <a:srgbClr val="996600"/>
        </a:hlink>
        <a:folHlink>
          <a:srgbClr val="AFBF3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Край 8">
        <a:dk1>
          <a:srgbClr val="000000"/>
        </a:dk1>
        <a:lt1>
          <a:srgbClr val="FFFFFF"/>
        </a:lt1>
        <a:dk2>
          <a:srgbClr val="CC0000"/>
        </a:dk2>
        <a:lt2>
          <a:srgbClr val="666699"/>
        </a:lt2>
        <a:accent1>
          <a:srgbClr val="808080"/>
        </a:accent1>
        <a:accent2>
          <a:srgbClr val="999933"/>
        </a:accent2>
        <a:accent3>
          <a:srgbClr val="FFFFFF"/>
        </a:accent3>
        <a:accent4>
          <a:srgbClr val="000000"/>
        </a:accent4>
        <a:accent5>
          <a:srgbClr val="C0C0C0"/>
        </a:accent5>
        <a:accent6>
          <a:srgbClr val="8A8A2D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Край 9">
        <a:dk1>
          <a:srgbClr val="000000"/>
        </a:dk1>
        <a:lt1>
          <a:srgbClr val="FFFFFF"/>
        </a:lt1>
        <a:dk2>
          <a:srgbClr val="003399"/>
        </a:dk2>
        <a:lt2>
          <a:srgbClr val="666699"/>
        </a:lt2>
        <a:accent1>
          <a:srgbClr val="009999"/>
        </a:accent1>
        <a:accent2>
          <a:srgbClr val="4C6D4E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446246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Edge</Template>
  <TotalTime>319</TotalTime>
  <Words>565</Words>
  <Application>Microsoft Office PowerPoint</Application>
  <PresentationFormat>Экран (4:3)</PresentationFormat>
  <Paragraphs>65</Paragraphs>
  <Slides>24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Шаблон оформления</vt:lpstr>
      </vt:variant>
      <vt:variant>
        <vt:i4>2</vt:i4>
      </vt:variant>
      <vt:variant>
        <vt:lpstr>Заголовки слайдов</vt:lpstr>
      </vt:variant>
      <vt:variant>
        <vt:i4>24</vt:i4>
      </vt:variant>
    </vt:vector>
  </HeadingPairs>
  <TitlesOfParts>
    <vt:vector size="31" baseType="lpstr">
      <vt:lpstr>Arial</vt:lpstr>
      <vt:lpstr>Garamond</vt:lpstr>
      <vt:lpstr>Wingdings</vt:lpstr>
      <vt:lpstr>Calibri</vt:lpstr>
      <vt:lpstr>Times New Roman</vt:lpstr>
      <vt:lpstr>Край</vt:lpstr>
      <vt:lpstr>Край</vt:lpstr>
      <vt:lpstr>Слайд 1</vt:lpstr>
      <vt:lpstr>Слайд 2</vt:lpstr>
      <vt:lpstr>Запомните!</vt:lpstr>
      <vt:lpstr>Слайд 4</vt:lpstr>
      <vt:lpstr>Слайд 5</vt:lpstr>
      <vt:lpstr>Слайд 6</vt:lpstr>
      <vt:lpstr>Восстановите текст.</vt:lpstr>
      <vt:lpstr>Слайд 8</vt:lpstr>
      <vt:lpstr>        Установить соответствие между   предложением и схемой. Почему невозможно точно выполнить это задание? Что необходимо добавить в схемы?   </vt:lpstr>
      <vt:lpstr>Перестроить простые предложения в сложноподчиненные, заменяя выделенные члены придаточным предложением.</vt:lpstr>
      <vt:lpstr>      Перестроить сложноподчиненные   предложения в простые, заменяя придаточные второстепенными членами.</vt:lpstr>
      <vt:lpstr>В каком предложении придаточную часть сложноподчиненного предложения нельзя заменить причастным оборотом? </vt:lpstr>
      <vt:lpstr>Найдите ошибки.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  <vt:lpstr>Слайд 22</vt:lpstr>
      <vt:lpstr>Слайд 23</vt:lpstr>
      <vt:lpstr>                  Домашнее задание: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</dc:creator>
  <cp:lastModifiedBy>Admin</cp:lastModifiedBy>
  <cp:revision>12</cp:revision>
  <dcterms:created xsi:type="dcterms:W3CDTF">2013-11-23T04:44:32Z</dcterms:created>
  <dcterms:modified xsi:type="dcterms:W3CDTF">2015-01-22T10:33:55Z</dcterms:modified>
</cp:coreProperties>
</file>